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93" r:id="rId2"/>
    <p:sldId id="329" r:id="rId3"/>
    <p:sldId id="303" r:id="rId4"/>
    <p:sldId id="318" r:id="rId5"/>
    <p:sldId id="299" r:id="rId6"/>
    <p:sldId id="300" r:id="rId7"/>
    <p:sldId id="301" r:id="rId8"/>
    <p:sldId id="306" r:id="rId9"/>
    <p:sldId id="295" r:id="rId10"/>
    <p:sldId id="308" r:id="rId11"/>
    <p:sldId id="297" r:id="rId12"/>
    <p:sldId id="296" r:id="rId13"/>
    <p:sldId id="309" r:id="rId14"/>
    <p:sldId id="310" r:id="rId15"/>
    <p:sldId id="302" r:id="rId16"/>
    <p:sldId id="317" r:id="rId17"/>
    <p:sldId id="325" r:id="rId18"/>
    <p:sldId id="326" r:id="rId19"/>
    <p:sldId id="327" r:id="rId20"/>
    <p:sldId id="311" r:id="rId21"/>
    <p:sldId id="330" r:id="rId22"/>
    <p:sldId id="312" r:id="rId23"/>
    <p:sldId id="324" r:id="rId24"/>
    <p:sldId id="331" r:id="rId25"/>
    <p:sldId id="315" r:id="rId26"/>
    <p:sldId id="321" r:id="rId27"/>
    <p:sldId id="320" r:id="rId28"/>
    <p:sldId id="316" r:id="rId29"/>
    <p:sldId id="328" r:id="rId30"/>
    <p:sldId id="323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rections and Examples" id="{6A1286C8-3DEE-4849-BCDE-2EE6B348BD6C}">
          <p14:sldIdLst>
            <p14:sldId id="293"/>
            <p14:sldId id="329"/>
            <p14:sldId id="303"/>
            <p14:sldId id="318"/>
            <p14:sldId id="299"/>
            <p14:sldId id="300"/>
            <p14:sldId id="301"/>
            <p14:sldId id="306"/>
            <p14:sldId id="295"/>
            <p14:sldId id="308"/>
            <p14:sldId id="297"/>
            <p14:sldId id="296"/>
            <p14:sldId id="309"/>
            <p14:sldId id="310"/>
            <p14:sldId id="302"/>
            <p14:sldId id="317"/>
            <p14:sldId id="325"/>
            <p14:sldId id="326"/>
            <p14:sldId id="327"/>
            <p14:sldId id="311"/>
            <p14:sldId id="330"/>
            <p14:sldId id="312"/>
            <p14:sldId id="324"/>
            <p14:sldId id="331"/>
            <p14:sldId id="315"/>
            <p14:sldId id="321"/>
            <p14:sldId id="320"/>
            <p14:sldId id="316"/>
            <p14:sldId id="328"/>
            <p14:sldId id="323"/>
          </p14:sldIdLst>
        </p14:section>
        <p14:section name="Other Layouts" id="{48EFC567-E277-4E29-803A-4856A4E998C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300"/>
    <a:srgbClr val="BB0000"/>
    <a:srgbClr val="257080"/>
    <a:srgbClr val="44751E"/>
    <a:srgbClr val="105CA4"/>
    <a:srgbClr val="248AEA"/>
    <a:srgbClr val="35B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2008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-504" y="-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MapReduce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</c:dPt>
          <c:cat>
            <c:strRef>
              <c:f>Sheet1!$A$2:$A$6</c:f>
              <c:strCache>
                <c:ptCount val="5"/>
                <c:pt idx="0">
                  <c:v>Hadoop MR</c:v>
                </c:pt>
                <c:pt idx="1">
                  <c:v>Impala</c:v>
                </c:pt>
                <c:pt idx="2">
                  <c:v>Storm</c:v>
                </c:pt>
                <c:pt idx="3">
                  <c:v>Giraph</c:v>
                </c:pt>
                <c:pt idx="4">
                  <c:v>Spark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113000</c:v>
                </c:pt>
                <c:pt idx="1">
                  <c:v>95000</c:v>
                </c:pt>
                <c:pt idx="2">
                  <c:v>77000</c:v>
                </c:pt>
                <c:pt idx="3">
                  <c:v>62000</c:v>
                </c:pt>
                <c:pt idx="4">
                  <c:v>44000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Spark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4"/>
            <c:invertIfNegative val="0"/>
            <c:bubble3D val="0"/>
            <c:spPr>
              <a:solidFill>
                <a:schemeClr val="accent3"/>
              </a:solidFill>
            </c:spPr>
          </c:dPt>
          <c:cat>
            <c:strRef>
              <c:f>Sheet1!$A$2:$A$6</c:f>
              <c:strCache>
                <c:ptCount val="5"/>
                <c:pt idx="0">
                  <c:v>Hadoop MR</c:v>
                </c:pt>
                <c:pt idx="1">
                  <c:v>Impala</c:v>
                </c:pt>
                <c:pt idx="2">
                  <c:v>Storm</c:v>
                </c:pt>
                <c:pt idx="3">
                  <c:v>Giraph</c:v>
                </c:pt>
                <c:pt idx="4">
                  <c:v>Spark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4">
                  <c:v>27000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Hadoop MR</c:v>
                </c:pt>
                <c:pt idx="1">
                  <c:v>Impala</c:v>
                </c:pt>
                <c:pt idx="2">
                  <c:v>Storm</c:v>
                </c:pt>
                <c:pt idx="3">
                  <c:v>Giraph</c:v>
                </c:pt>
                <c:pt idx="4">
                  <c:v>Spark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4">
                  <c:v>6000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Hadoop MR</c:v>
                </c:pt>
                <c:pt idx="1">
                  <c:v>Impala</c:v>
                </c:pt>
                <c:pt idx="2">
                  <c:v>Storm</c:v>
                </c:pt>
                <c:pt idx="3">
                  <c:v>Giraph</c:v>
                </c:pt>
                <c:pt idx="4">
                  <c:v>Spark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4">
                  <c:v>3000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Column3</c:v>
                </c:pt>
              </c:strCache>
            </c:strRef>
          </c:tx>
          <c:invertIfNegative val="0"/>
          <c:dLbls>
            <c:dLbl>
              <c:idx val="4"/>
              <c:showLegendKey val="0"/>
              <c:showVal val="1"/>
              <c:showCatName val="0"/>
              <c:showSerName val="1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Sheet1!$A$2:$A$6</c:f>
              <c:strCache>
                <c:ptCount val="5"/>
                <c:pt idx="0">
                  <c:v>Hadoop MR</c:v>
                </c:pt>
                <c:pt idx="1">
                  <c:v>Impala</c:v>
                </c:pt>
                <c:pt idx="2">
                  <c:v>Storm</c:v>
                </c:pt>
                <c:pt idx="3">
                  <c:v>Giraph</c:v>
                </c:pt>
                <c:pt idx="4">
                  <c:v>Spark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33926528"/>
        <c:axId val="33928320"/>
      </c:barChart>
      <c:catAx>
        <c:axId val="33926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928320"/>
        <c:crosses val="autoZero"/>
        <c:auto val="1"/>
        <c:lblAlgn val="ctr"/>
        <c:lblOffset val="100"/>
        <c:noMultiLvlLbl val="0"/>
      </c:catAx>
      <c:valAx>
        <c:axId val="33928320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Lines</a:t>
                </a:r>
                <a:r>
                  <a:rPr lang="en-US" baseline="0" dirty="0" smtClean="0"/>
                  <a:t> </a:t>
                </a:r>
              </a:p>
              <a:p>
                <a:pPr>
                  <a:defRPr/>
                </a:pPr>
                <a:r>
                  <a:rPr lang="en-US" baseline="0" dirty="0" smtClean="0"/>
                  <a:t>of </a:t>
                </a:r>
              </a:p>
              <a:p>
                <a:pPr>
                  <a:defRPr/>
                </a:pPr>
                <a:r>
                  <a:rPr lang="en-US" baseline="0" dirty="0" smtClean="0"/>
                  <a:t>Code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3926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9A41E-143F-46ED-B414-4C223D83A02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2189F-35E1-4DA3-9F12-2244F84E5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Spark and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8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MR Explosion</a:t>
            </a:r>
          </a:p>
          <a:p>
            <a:r>
              <a:rPr lang="en-US" dirty="0" smtClean="0"/>
              <a:t>NEXT: Elephant Slide for MR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17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Storm (Streaming)</a:t>
            </a:r>
          </a:p>
          <a:p>
            <a:r>
              <a:rPr lang="en-US" dirty="0" smtClean="0"/>
              <a:t>Scalding (Scala DSL)</a:t>
            </a:r>
          </a:p>
          <a:p>
            <a:r>
              <a:rPr lang="en-US" dirty="0" smtClean="0"/>
              <a:t>Hive (SQL)</a:t>
            </a:r>
          </a:p>
          <a:p>
            <a:r>
              <a:rPr lang="en-US" dirty="0" smtClean="0"/>
              <a:t>REST (Mahout </a:t>
            </a:r>
            <a:r>
              <a:rPr lang="en-US" dirty="0" err="1" smtClean="0"/>
              <a:t>Giraph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All can be done with Spark</a:t>
            </a:r>
          </a:p>
          <a:p>
            <a:r>
              <a:rPr lang="en-US" dirty="0" smtClean="0"/>
              <a:t>NEXT: What does this mean?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9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Spark is a Unified Platform for Big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8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Core is its roots</a:t>
            </a:r>
          </a:p>
          <a:p>
            <a:r>
              <a:rPr lang="en-US" dirty="0" smtClean="0"/>
              <a:t>SQL – Streaming – </a:t>
            </a:r>
            <a:r>
              <a:rPr lang="en-US" dirty="0" err="1" smtClean="0"/>
              <a:t>Mllib</a:t>
            </a:r>
            <a:r>
              <a:rPr lang="en-US" dirty="0" smtClean="0"/>
              <a:t> – </a:t>
            </a:r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NEXT: Abstractions FTW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0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</a:t>
            </a:r>
          </a:p>
          <a:p>
            <a:r>
              <a:rPr lang="en-US" dirty="0" smtClean="0"/>
              <a:t>MR</a:t>
            </a:r>
          </a:p>
          <a:p>
            <a:r>
              <a:rPr lang="en-US" dirty="0" smtClean="0"/>
              <a:t>Impala (SQL)</a:t>
            </a:r>
          </a:p>
          <a:p>
            <a:r>
              <a:rPr lang="en-US" dirty="0" smtClean="0"/>
              <a:t>Storm</a:t>
            </a:r>
          </a:p>
          <a:p>
            <a:r>
              <a:rPr lang="en-US" dirty="0" err="1" smtClean="0"/>
              <a:t>Giraph</a:t>
            </a:r>
            <a:endParaRPr lang="en-US" dirty="0" smtClean="0"/>
          </a:p>
          <a:p>
            <a:r>
              <a:rPr lang="en-US" dirty="0" smtClean="0"/>
              <a:t>Spark Core – SQL – Streaming – </a:t>
            </a:r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smtClean="0"/>
              <a:t>NEXT: Spark History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5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MR Paper 2004</a:t>
            </a:r>
          </a:p>
          <a:p>
            <a:r>
              <a:rPr lang="en-US" dirty="0" smtClean="0"/>
              <a:t>Hadoop at Yahoo 2006</a:t>
            </a:r>
          </a:p>
          <a:p>
            <a:r>
              <a:rPr lang="en-US" dirty="0" smtClean="0"/>
              <a:t>Spark 2009</a:t>
            </a:r>
          </a:p>
          <a:p>
            <a:r>
              <a:rPr lang="en-US" dirty="0" smtClean="0"/>
              <a:t>Spark Paper 2010 – Open Sourced under BSD</a:t>
            </a:r>
          </a:p>
          <a:p>
            <a:r>
              <a:rPr lang="en-US" dirty="0" smtClean="0"/>
              <a:t>2011 </a:t>
            </a:r>
            <a:r>
              <a:rPr lang="en-US" dirty="0" err="1" smtClean="0"/>
              <a:t>amplab</a:t>
            </a:r>
            <a:r>
              <a:rPr lang="en-US" dirty="0" smtClean="0"/>
              <a:t> – amp (</a:t>
            </a:r>
            <a:r>
              <a:rPr lang="en-US" dirty="0" err="1" smtClean="0"/>
              <a:t>alg</a:t>
            </a:r>
            <a:r>
              <a:rPr lang="en-US" dirty="0" smtClean="0"/>
              <a:t>/machines/people)</a:t>
            </a:r>
          </a:p>
          <a:p>
            <a:r>
              <a:rPr lang="en-US" dirty="0" smtClean="0"/>
              <a:t>2013 </a:t>
            </a:r>
            <a:r>
              <a:rPr lang="en-US" dirty="0" err="1" smtClean="0"/>
              <a:t>databricks</a:t>
            </a:r>
            <a:r>
              <a:rPr lang="en-US" dirty="0" smtClean="0"/>
              <a:t> founded – Apache-</a:t>
            </a:r>
            <a:r>
              <a:rPr lang="en-US" dirty="0" err="1" smtClean="0"/>
              <a:t>ized</a:t>
            </a:r>
            <a:endParaRPr lang="en-US" dirty="0" smtClean="0"/>
          </a:p>
          <a:p>
            <a:r>
              <a:rPr lang="en-US" dirty="0" smtClean="0"/>
              <a:t>2014 Top Level</a:t>
            </a:r>
          </a:p>
          <a:p>
            <a:r>
              <a:rPr lang="en-US" dirty="0" smtClean="0"/>
              <a:t>Future is bright (</a:t>
            </a:r>
            <a:r>
              <a:rPr lang="en-US" dirty="0" err="1" smtClean="0"/>
              <a:t>DataFrames</a:t>
            </a:r>
            <a:r>
              <a:rPr lang="en-US" dirty="0" smtClean="0"/>
              <a:t>/Massive Adoption/Continuous Improvements/NEXT)</a:t>
            </a:r>
          </a:p>
          <a:p>
            <a:r>
              <a:rPr lang="en-US" dirty="0" smtClean="0"/>
              <a:t>NEXT: </a:t>
            </a:r>
            <a:r>
              <a:rPr lang="en-US" dirty="0" err="1" smtClean="0"/>
              <a:t>Databricks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6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Stability is important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82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 Compatibility is the goal amongst major releases</a:t>
            </a:r>
          </a:p>
          <a:p>
            <a:r>
              <a:rPr lang="en-US" dirty="0" smtClean="0"/>
              <a:t>Backwards compatibility even for alpha</a:t>
            </a:r>
          </a:p>
          <a:p>
            <a:r>
              <a:rPr lang="en-US" dirty="0" smtClean="0"/>
              <a:t>NEXT: Custom build breaks if compatibility is broken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94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(Also shows new public APIs)</a:t>
            </a:r>
          </a:p>
          <a:p>
            <a:r>
              <a:rPr lang="en-US" dirty="0" smtClean="0"/>
              <a:t>NEXT: Time over features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7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(3 months)</a:t>
            </a:r>
          </a:p>
          <a:p>
            <a:r>
              <a:rPr lang="en-US" dirty="0" smtClean="0"/>
              <a:t>NEXT: Who’s using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3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Pluralsight</a:t>
            </a:r>
            <a:endParaRPr lang="en-US" dirty="0" smtClean="0"/>
          </a:p>
          <a:p>
            <a:r>
              <a:rPr lang="en-US" dirty="0" err="1" smtClean="0"/>
              <a:t>StackOverflow</a:t>
            </a:r>
            <a:endParaRPr lang="en-US" dirty="0" smtClean="0"/>
          </a:p>
          <a:p>
            <a:r>
              <a:rPr lang="en-US" dirty="0" err="1" smtClean="0"/>
              <a:t>Typesafe</a:t>
            </a:r>
            <a:endParaRPr lang="en-US" dirty="0"/>
          </a:p>
          <a:p>
            <a:r>
              <a:rPr lang="en-US" dirty="0" smtClean="0"/>
              <a:t>(Holden book, 100’s hours videos)</a:t>
            </a:r>
          </a:p>
          <a:p>
            <a:r>
              <a:rPr lang="en-US" dirty="0" smtClean="0"/>
              <a:t>Survey</a:t>
            </a:r>
          </a:p>
          <a:p>
            <a:r>
              <a:rPr lang="en-US" dirty="0" smtClean="0"/>
              <a:t>NEXT: Why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46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Pandora (</a:t>
            </a:r>
            <a:r>
              <a:rPr lang="en-US" dirty="0" err="1" smtClean="0"/>
              <a:t>realtime</a:t>
            </a:r>
            <a:r>
              <a:rPr lang="en-US" dirty="0" smtClean="0"/>
              <a:t> recommendations) – Yahoo – Comcast – </a:t>
            </a:r>
            <a:r>
              <a:rPr lang="en-US" dirty="0" err="1" smtClean="0"/>
              <a:t>Ooyala</a:t>
            </a:r>
            <a:r>
              <a:rPr lang="en-US" dirty="0" smtClean="0"/>
              <a:t> – </a:t>
            </a:r>
            <a:r>
              <a:rPr lang="en-US" dirty="0" err="1" smtClean="0"/>
              <a:t>Conviva</a:t>
            </a:r>
            <a:r>
              <a:rPr lang="en-US" dirty="0" smtClean="0"/>
              <a:t> – Netflix</a:t>
            </a:r>
          </a:p>
          <a:p>
            <a:r>
              <a:rPr lang="en-US" dirty="0" err="1" smtClean="0"/>
              <a:t>Realtime</a:t>
            </a:r>
            <a:r>
              <a:rPr lang="en-US" dirty="0"/>
              <a:t> </a:t>
            </a:r>
            <a:r>
              <a:rPr lang="en-US" dirty="0" smtClean="0"/>
              <a:t>fraud threat analytics</a:t>
            </a:r>
          </a:p>
          <a:p>
            <a:r>
              <a:rPr lang="en-US" dirty="0" smtClean="0"/>
              <a:t>Log </a:t>
            </a:r>
            <a:r>
              <a:rPr lang="en-US" dirty="0" err="1" smtClean="0"/>
              <a:t>Agg</a:t>
            </a:r>
            <a:r>
              <a:rPr lang="en-US" dirty="0" smtClean="0"/>
              <a:t> and Analysis eBay</a:t>
            </a:r>
          </a:p>
          <a:p>
            <a:r>
              <a:rPr lang="en-US" dirty="0" smtClean="0"/>
              <a:t>Twitter graph analysis social networks</a:t>
            </a:r>
          </a:p>
          <a:p>
            <a:r>
              <a:rPr lang="en-US" dirty="0" smtClean="0"/>
              <a:t>Science exploration (</a:t>
            </a:r>
            <a:r>
              <a:rPr lang="en-US" dirty="0" err="1" smtClean="0"/>
              <a:t>Freemand</a:t>
            </a:r>
            <a:r>
              <a:rPr lang="en-US" dirty="0" smtClean="0"/>
              <a:t> Lab at </a:t>
            </a:r>
            <a:r>
              <a:rPr lang="en-US" dirty="0" err="1" smtClean="0"/>
              <a:t>Janelia</a:t>
            </a:r>
            <a:r>
              <a:rPr lang="en-US" dirty="0" smtClean="0"/>
              <a:t>; analyzing/visualizing brain activity </a:t>
            </a:r>
            <a:r>
              <a:rPr lang="en-US" dirty="0" err="1" smtClean="0"/>
              <a:t>realtime</a:t>
            </a:r>
            <a:r>
              <a:rPr lang="en-US" dirty="0" smtClean="0"/>
              <a:t>; Cure cancer or more?)</a:t>
            </a:r>
          </a:p>
          <a:p>
            <a:r>
              <a:rPr lang="en-US" dirty="0" smtClean="0"/>
              <a:t>NEXT: Install and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21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Spark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4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(So, </a:t>
            </a:r>
            <a:r>
              <a:rPr lang="en-US" dirty="0" smtClean="0"/>
              <a:t>is Scala your </a:t>
            </a:r>
            <a:r>
              <a:rPr lang="en-US" smtClean="0"/>
              <a:t>only choice? More </a:t>
            </a:r>
            <a:r>
              <a:rPr lang="en-US" dirty="0" smtClean="0"/>
              <a:t>than one at your disposal)</a:t>
            </a:r>
          </a:p>
          <a:p>
            <a:r>
              <a:rPr lang="en-US" dirty="0" smtClean="0"/>
              <a:t>Written in </a:t>
            </a:r>
            <a:r>
              <a:rPr lang="en-US" dirty="0" err="1" smtClean="0"/>
              <a:t>scala</a:t>
            </a:r>
            <a:endParaRPr lang="en-US" dirty="0"/>
          </a:p>
          <a:p>
            <a:r>
              <a:rPr lang="en-US" dirty="0" smtClean="0"/>
              <a:t>Means Java API</a:t>
            </a:r>
          </a:p>
          <a:p>
            <a:r>
              <a:rPr lang="en-US" dirty="0" smtClean="0"/>
              <a:t>Also Python API (sometimes lagging)</a:t>
            </a:r>
          </a:p>
          <a:p>
            <a:r>
              <a:rPr lang="en-US" dirty="0" smtClean="0"/>
              <a:t>NEXT: Recently added 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53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(Covers the big data language spectrum)</a:t>
            </a:r>
          </a:p>
          <a:p>
            <a:r>
              <a:rPr lang="en-US" dirty="0" smtClean="0"/>
              <a:t>NEXT: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4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Data Analysis</a:t>
            </a:r>
          </a:p>
          <a:p>
            <a:r>
              <a:rPr lang="en-US" dirty="0" smtClean="0"/>
              <a:t>Twitter Streaming</a:t>
            </a:r>
          </a:p>
          <a:p>
            <a:r>
              <a:rPr lang="en-US" dirty="0"/>
              <a:t>NEXT: Before diving into core, what is Big Data?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43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IOT means that data comes from anywhere</a:t>
            </a:r>
          </a:p>
          <a:p>
            <a:r>
              <a:rPr lang="en-US" dirty="0" smtClean="0"/>
              <a:t>NEXT: But don’t use the wrong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60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(Sometimes grep IS the right tool…using Spark for small data is like smashing nut with a sledge)</a:t>
            </a:r>
          </a:p>
          <a:p>
            <a:r>
              <a:rPr lang="en-US" dirty="0" smtClean="0"/>
              <a:t>NEXT: So, just use the right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6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(Use your own discretion and testing)</a:t>
            </a:r>
          </a:p>
          <a:p>
            <a:r>
              <a:rPr lang="en-US" dirty="0" smtClean="0"/>
              <a:t>NEXT: Resources for this choice making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79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articles on choosing the right tool</a:t>
            </a:r>
          </a:p>
          <a:p>
            <a:r>
              <a:rPr lang="en-US" dirty="0" smtClean="0"/>
              <a:t>Unit test is not the focus, but here’s an interesting read, otherwise it’s just like any other</a:t>
            </a:r>
          </a:p>
          <a:p>
            <a:r>
              <a:rPr lang="en-US" dirty="0" smtClean="0"/>
              <a:t>NEXT: Resources for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7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website – documentation (resources) – component docs/API – Community events – Basic examples</a:t>
            </a:r>
          </a:p>
          <a:p>
            <a:r>
              <a:rPr lang="en-US" dirty="0" smtClean="0"/>
              <a:t>Holden book</a:t>
            </a:r>
          </a:p>
          <a:p>
            <a:r>
              <a:rPr lang="en-US" dirty="0" smtClean="0"/>
              <a:t>Activator templates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NEXT: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Grep</a:t>
            </a:r>
            <a:r>
              <a:rPr lang="en-US" dirty="0"/>
              <a:t> </a:t>
            </a:r>
            <a:r>
              <a:rPr lang="en-US" dirty="0" smtClean="0"/>
              <a:t>– single machine – Snail</a:t>
            </a:r>
          </a:p>
          <a:p>
            <a:r>
              <a:rPr lang="en-US" dirty="0" smtClean="0"/>
              <a:t>Hadoop – Distributed many machines – Puma</a:t>
            </a:r>
          </a:p>
          <a:p>
            <a:r>
              <a:rPr lang="en-US" dirty="0" smtClean="0"/>
              <a:t>Spark – Distributed less machines – Roadster</a:t>
            </a:r>
          </a:p>
          <a:p>
            <a:r>
              <a:rPr lang="en-US" dirty="0" smtClean="0"/>
              <a:t>NEXT: Record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76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(Questions on any of this?)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2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2014; </a:t>
            </a:r>
            <a:r>
              <a:rPr lang="en-US" dirty="0" err="1" smtClean="0"/>
              <a:t>Fuxisort</a:t>
            </a:r>
            <a:r>
              <a:rPr lang="en-US" dirty="0" smtClean="0"/>
              <a:t> 2015…but used 17x more processors</a:t>
            </a:r>
          </a:p>
          <a:p>
            <a:r>
              <a:rPr lang="en-US" dirty="0" smtClean="0"/>
              <a:t>3x faster</a:t>
            </a:r>
          </a:p>
          <a:p>
            <a:r>
              <a:rPr lang="en-US" dirty="0" smtClean="0"/>
              <a:t>10x fewer machines</a:t>
            </a:r>
          </a:p>
          <a:p>
            <a:r>
              <a:rPr lang="en-US" dirty="0" smtClean="0"/>
              <a:t>Constant sort rate – Up to a </a:t>
            </a:r>
            <a:r>
              <a:rPr lang="en-US" dirty="0" err="1" smtClean="0"/>
              <a:t>pedabyte</a:t>
            </a:r>
            <a:endParaRPr lang="en-US" dirty="0" smtClean="0"/>
          </a:p>
          <a:p>
            <a:r>
              <a:rPr lang="en-US" dirty="0" smtClean="0"/>
              <a:t>NEXT: Speed isn’t only thing improved, code size also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6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Hadoop Big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9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X</a:t>
            </a:r>
          </a:p>
          <a:p>
            <a:r>
              <a:rPr lang="en-US" dirty="0" smtClean="0"/>
              <a:t>NEXT: Tiny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36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Scala guts</a:t>
            </a:r>
          </a:p>
          <a:p>
            <a:r>
              <a:rPr lang="en-US" dirty="0" smtClean="0"/>
              <a:t>Hadoop Here – Here – Here </a:t>
            </a:r>
          </a:p>
          <a:p>
            <a:r>
              <a:rPr lang="en-US" dirty="0" smtClean="0"/>
              <a:t>NEXT: Fuller Why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28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</a:p>
          <a:p>
            <a:r>
              <a:rPr lang="en-US" dirty="0" smtClean="0"/>
              <a:t>Expressiveness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Testable</a:t>
            </a:r>
          </a:p>
          <a:p>
            <a:r>
              <a:rPr lang="en-US" dirty="0" smtClean="0"/>
              <a:t>Interactive</a:t>
            </a:r>
          </a:p>
          <a:p>
            <a:r>
              <a:rPr lang="en-US" dirty="0" smtClean="0"/>
              <a:t>Fault Tolerant</a:t>
            </a:r>
          </a:p>
          <a:p>
            <a:r>
              <a:rPr lang="en-US" dirty="0" smtClean="0"/>
              <a:t>Unification</a:t>
            </a:r>
          </a:p>
          <a:p>
            <a:r>
              <a:rPr lang="en-US" dirty="0" smtClean="0"/>
              <a:t>NEXT: Agenda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5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Basics of Spark</a:t>
            </a:r>
          </a:p>
          <a:p>
            <a:r>
              <a:rPr lang="en-US" dirty="0" smtClean="0"/>
              <a:t>Core API</a:t>
            </a:r>
          </a:p>
          <a:p>
            <a:r>
              <a:rPr lang="en-US" dirty="0" smtClean="0"/>
              <a:t>Cluster </a:t>
            </a:r>
            <a:r>
              <a:rPr lang="en-US" dirty="0" smtClean="0"/>
              <a:t>Managers (At end actually, if time)</a:t>
            </a:r>
            <a:endParaRPr lang="en-US" dirty="0" smtClean="0"/>
          </a:p>
          <a:p>
            <a:r>
              <a:rPr lang="en-US" dirty="0" smtClean="0"/>
              <a:t>Spark Maintenance</a:t>
            </a:r>
          </a:p>
          <a:p>
            <a:r>
              <a:rPr lang="en-US" dirty="0" smtClean="0"/>
              <a:t>Libraries – SQL – Streaming – </a:t>
            </a:r>
            <a:r>
              <a:rPr lang="en-US" dirty="0" err="1" smtClean="0"/>
              <a:t>Mllib</a:t>
            </a:r>
            <a:r>
              <a:rPr lang="en-US" dirty="0" smtClean="0"/>
              <a:t>/</a:t>
            </a:r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smtClean="0"/>
              <a:t>Troubleshooting/Optimization</a:t>
            </a:r>
          </a:p>
          <a:p>
            <a:r>
              <a:rPr lang="en-US" dirty="0" smtClean="0"/>
              <a:t>Future of Spark</a:t>
            </a:r>
          </a:p>
          <a:p>
            <a:r>
              <a:rPr lang="en-US" dirty="0" smtClean="0"/>
              <a:t>Basics is first focus</a:t>
            </a:r>
          </a:p>
          <a:p>
            <a:r>
              <a:rPr lang="en-US" dirty="0" smtClean="0"/>
              <a:t>NEXT: Basics – Hadoop (MR Explosion)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2266156" y="4376543"/>
            <a:ext cx="4625696" cy="62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4345530" y="3811224"/>
            <a:ext cx="4090300" cy="36467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 sz="1600"/>
            </a:lvl2pPr>
            <a:lvl3pPr marL="447217" indent="0" algn="ctr">
              <a:buFontTx/>
              <a:buNone/>
              <a:defRPr sz="1600"/>
            </a:lvl3pPr>
            <a:lvl4pPr marL="662434" indent="0" algn="ctr">
              <a:buFontTx/>
              <a:buNone/>
              <a:defRPr sz="1600"/>
            </a:lvl4pPr>
            <a:lvl5pPr marL="822698" indent="0" algn="ct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4347336" y="3422979"/>
            <a:ext cx="4090300" cy="344704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00"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 sz="1600"/>
            </a:lvl2pPr>
            <a:lvl3pPr marL="447217" indent="0" algn="ctr">
              <a:buFontTx/>
              <a:buNone/>
              <a:defRPr sz="1600"/>
            </a:lvl3pPr>
            <a:lvl4pPr marL="662434" indent="0" algn="ctr">
              <a:buFontTx/>
              <a:buNone/>
              <a:defRPr sz="1600"/>
            </a:lvl4pPr>
            <a:lvl5pPr marL="822698" indent="0" algn="ct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2267866" y="2365267"/>
            <a:ext cx="1828800" cy="1828800"/>
          </a:xfrm>
        </p:spPr>
        <p:txBody>
          <a:bodyPr anchor="ctr"/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454029" y="1318639"/>
            <a:ext cx="8255000" cy="674577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#1)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32970" rIns="65939" bIns="3297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Course Title (Module #1) or </a:t>
            </a:r>
            <a:br>
              <a:rPr lang="en-US" dirty="0" smtClean="0"/>
            </a:br>
            <a:r>
              <a:rPr lang="en-US" dirty="0" smtClean="0"/>
              <a:t>Module Title (Module #2+)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8" y="1318638"/>
            <a:ext cx="8243535" cy="3401568"/>
          </a:xfrm>
          <a:noFill/>
        </p:spPr>
        <p:txBody>
          <a:bodyPr lIns="137160" tIns="102870" rIns="137160" bIns="102870"/>
          <a:lstStyle>
            <a:lvl1pPr marL="0" indent="0">
              <a:buNone/>
              <a:defRPr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284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21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434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698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3508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2838450"/>
          </a:xfrm>
          <a:solidFill>
            <a:schemeClr val="tx2"/>
          </a:solidFill>
        </p:spPr>
        <p:txBody>
          <a:bodyPr lIns="480060" tIns="274320" rIns="342900" bIns="205740" anchor="b" anchorCtr="0"/>
          <a:lstStyle>
            <a:lvl1pPr marL="0" indent="0">
              <a:buNone/>
              <a:defRPr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284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21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434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698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52" y="3665220"/>
            <a:ext cx="8175854" cy="995423"/>
          </a:xfrm>
        </p:spPr>
        <p:txBody>
          <a:bodyPr/>
          <a:lstStyle>
            <a:lvl1pPr marL="0" marR="0" indent="0" algn="l" defTabSz="439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70000"/>
              <a:buFontTx/>
              <a:buNone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2847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47217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62434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822698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850" y="2876551"/>
            <a:ext cx="8175854" cy="738127"/>
          </a:xfrm>
        </p:spPr>
        <p:txBody>
          <a:bodyPr anchor="b"/>
          <a:lstStyle>
            <a:lvl1pPr algn="l">
              <a:defRPr lang="en-US" sz="24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18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50850" y="425259"/>
            <a:ext cx="8228051" cy="2963792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39587" rtl="0" eaLnBrk="1" fontAlgn="auto" latinLnBrk="0" hangingPunct="1">
              <a:lnSpc>
                <a:spcPct val="100000"/>
              </a:lnSpc>
              <a:spcBef>
                <a:spcPts val="769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lang="en-US" sz="2000" dirty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algn="ctr" defTabSz="439587" rtl="0" eaLnBrk="1" fontAlgn="auto" latinLnBrk="0" hangingPunct="1">
              <a:lnSpc>
                <a:spcPct val="100000"/>
              </a:lnSpc>
              <a:spcBef>
                <a:spcPts val="769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/>
            </a:pPr>
            <a:r>
              <a:rPr lang="en-US" dirty="0" smtClean="0"/>
              <a:t>Click to edit text or click the </a:t>
            </a:r>
            <a:br>
              <a:rPr lang="en-US" dirty="0" smtClean="0"/>
            </a:br>
            <a:r>
              <a:rPr lang="en-US" dirty="0" smtClean="0"/>
              <a:t>image icon to add a graphic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51" y="4001568"/>
            <a:ext cx="8228049" cy="665733"/>
          </a:xfrm>
        </p:spPr>
        <p:txBody>
          <a:bodyPr vert="horz" lIns="0" tIns="0" rIns="0" bIns="0" rtlCol="0" anchor="t">
            <a:noAutofit/>
          </a:bodyPr>
          <a:lstStyle>
            <a:lvl1pPr marL="222847" indent="-222847" algn="l">
              <a:buNone/>
              <a:defRPr lang="en-US" sz="18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tabLst/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50850" y="3583401"/>
            <a:ext cx="8228051" cy="404851"/>
          </a:xfrm>
        </p:spPr>
        <p:txBody>
          <a:bodyPr vert="horz" lIns="0" tIns="32970" rIns="65939" bIns="32970" rtlCol="0" anchor="ctr" anchorCtr="0">
            <a:noAutofit/>
          </a:bodyPr>
          <a:lstStyle>
            <a:lvl1pPr algn="l">
              <a:def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</a:defRPr>
            </a:lvl1pPr>
          </a:lstStyle>
          <a:p>
            <a:pPr lvl="0" algn="l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040591" y="1045370"/>
            <a:ext cx="5062818" cy="3052762"/>
          </a:xfrm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467033" y="1327356"/>
            <a:ext cx="3989301" cy="3172662"/>
          </a:xfrm>
        </p:spPr>
        <p:txBody>
          <a:bodyPr anchor="ctr">
            <a:normAutofit/>
          </a:bodyPr>
          <a:lstStyle>
            <a:lvl1pPr marL="55960" indent="-13097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100" b="0" i="0" baseline="0">
                <a:solidFill>
                  <a:schemeClr val="tx1"/>
                </a:solidFill>
                <a:latin typeface="+mn-lt"/>
              </a:defRPr>
            </a:lvl1pPr>
            <a:lvl2pPr marL="55960" indent="-13097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18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42863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17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662434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3" y="140402"/>
            <a:ext cx="8226323" cy="1178237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4704055" y="1327356"/>
            <a:ext cx="3989301" cy="3172662"/>
          </a:xfrm>
        </p:spPr>
        <p:txBody>
          <a:bodyPr anchor="ctr">
            <a:normAutofit/>
          </a:bodyPr>
          <a:lstStyle>
            <a:lvl1pPr marL="55960" indent="-13097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100" b="0" i="0" baseline="0">
                <a:solidFill>
                  <a:schemeClr val="tx1"/>
                </a:solidFill>
                <a:latin typeface="+mn-lt"/>
              </a:defRPr>
            </a:lvl1pPr>
            <a:lvl2pPr marL="55960" indent="-13097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18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42863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17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662434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219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4692662" y="2004058"/>
            <a:ext cx="3995928" cy="2505456"/>
          </a:xfrm>
        </p:spPr>
        <p:txBody>
          <a:bodyPr>
            <a:normAutofit/>
          </a:bodyPr>
          <a:lstStyle>
            <a:lvl1pPr>
              <a:defRPr sz="2000"/>
            </a:lvl1pPr>
            <a:lvl3pPr>
              <a:defRPr sz="1700"/>
            </a:lvl3pPr>
            <a:lvl4pPr>
              <a:defRPr sz="15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4692662" y="1326476"/>
            <a:ext cx="3987789" cy="559059"/>
          </a:xfrm>
        </p:spPr>
        <p:txBody>
          <a:bodyPr anchor="ctr">
            <a:normAutofit/>
          </a:bodyPr>
          <a:lstStyle>
            <a:lvl1pPr marL="0" indent="0" algn="l">
              <a:buNone/>
              <a:defRPr sz="21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454026" y="2004058"/>
            <a:ext cx="3995928" cy="25054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454027" y="1325318"/>
            <a:ext cx="3993752" cy="560218"/>
          </a:xfrm>
        </p:spPr>
        <p:txBody>
          <a:bodyPr anchor="ctr">
            <a:normAutofit/>
          </a:bodyPr>
          <a:lstStyle>
            <a:lvl1pPr marL="0" indent="0" algn="l">
              <a:buNone/>
              <a:defRPr sz="21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5405224" y="1318638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defTabSz="439587">
              <a:defRPr sz="2400"/>
            </a:pPr>
            <a:endParaRPr sz="24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5576832" y="1479175"/>
            <a:ext cx="3023836" cy="2868708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18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452345" y="1327357"/>
            <a:ext cx="4665010" cy="3172730"/>
          </a:xfrm>
        </p:spPr>
        <p:txBody>
          <a:bodyPr>
            <a:normAutofit/>
          </a:bodyPr>
          <a:lstStyle>
            <a:lvl1pPr marL="222847" indent="-222847">
              <a:buClr>
                <a:schemeClr val="accent1"/>
              </a:buClr>
              <a:buSzPct val="70000"/>
              <a:buFont typeface="Wingdings" charset="2"/>
              <a:buChar char="§"/>
              <a:defRPr sz="2000" b="0" i="0" baseline="0">
                <a:solidFill>
                  <a:schemeClr val="tx1"/>
                </a:solidFill>
                <a:latin typeface="+mn-lt"/>
              </a:defRPr>
            </a:lvl1pPr>
            <a:lvl2pPr marL="439587" indent="-216740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662432" indent="-215216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700" b="0" i="0" baseline="0">
                <a:solidFill>
                  <a:schemeClr val="tx1"/>
                </a:solidFill>
                <a:latin typeface="+mn-lt"/>
              </a:defRPr>
            </a:lvl3pPr>
            <a:lvl4pPr marL="822701" indent="-160267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5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6086041" y="1318639"/>
            <a:ext cx="2611523" cy="3172731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100">
                <a:latin typeface="+mn-lt"/>
              </a:defRPr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3266240" y="1327355"/>
            <a:ext cx="2611523" cy="3172731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100">
                <a:latin typeface="+mn-lt"/>
              </a:defRPr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454029" y="1327355"/>
            <a:ext cx="2611523" cy="3172731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100" baseline="0">
                <a:latin typeface="+mn-lt"/>
              </a:defRPr>
            </a:lvl1pPr>
            <a:lvl2pPr marL="222847" indent="0" algn="ctr">
              <a:buClr>
                <a:srgbClr val="FF6600"/>
              </a:buClr>
              <a:buFontTx/>
              <a:buNone/>
              <a:defRPr sz="2100"/>
            </a:lvl2pPr>
            <a:lvl3pPr marL="447217" indent="0" algn="ctr">
              <a:buClr>
                <a:srgbClr val="FF6600"/>
              </a:buClr>
              <a:buFontTx/>
              <a:buNone/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4658340" y="3101061"/>
            <a:ext cx="2596896" cy="1563624"/>
          </a:xfrm>
          <a:solidFill>
            <a:schemeClr val="accent3"/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1866311" y="3101061"/>
            <a:ext cx="2596896" cy="1563624"/>
          </a:xfrm>
          <a:solidFill>
            <a:schemeClr val="bg1">
              <a:lumMod val="65000"/>
            </a:schemeClr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658340" y="1352296"/>
            <a:ext cx="2596896" cy="1563624"/>
          </a:xfrm>
          <a:solidFill>
            <a:schemeClr val="accent4"/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1866311" y="1352296"/>
            <a:ext cx="2596896" cy="1563624"/>
          </a:xfrm>
          <a:solidFill>
            <a:schemeClr val="accent1"/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6071408" y="3122229"/>
            <a:ext cx="2596896" cy="1563624"/>
          </a:xfrm>
          <a:solidFill>
            <a:schemeClr val="accent5"/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3270370" y="3122229"/>
            <a:ext cx="2596896" cy="1563624"/>
          </a:xfrm>
          <a:solidFill>
            <a:schemeClr val="accent3"/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469332" y="3122229"/>
            <a:ext cx="2596896" cy="1563624"/>
          </a:xfrm>
          <a:solidFill>
            <a:schemeClr val="tx1"/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071408" y="1351280"/>
            <a:ext cx="2596896" cy="1563624"/>
          </a:xfrm>
          <a:solidFill>
            <a:schemeClr val="tx2">
              <a:lumMod val="60000"/>
              <a:lumOff val="40000"/>
            </a:schemeClr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3270370" y="1351280"/>
            <a:ext cx="2596896" cy="1563624"/>
          </a:xfrm>
          <a:solidFill>
            <a:schemeClr val="accent1"/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469332" y="1351280"/>
            <a:ext cx="2596896" cy="1563624"/>
          </a:xfrm>
          <a:solidFill>
            <a:schemeClr val="accent4"/>
          </a:solidFill>
        </p:spPr>
        <p:txBody>
          <a:bodyPr lIns="34290" tIns="34290" rIns="34290" bIns="3429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7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59151" y="1369784"/>
            <a:ext cx="5321300" cy="3075216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24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988775" y="2034562"/>
            <a:ext cx="1743821" cy="17456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  <p:cxnSp>
        <p:nvCxnSpPr>
          <p:cNvPr id="24" name="Orange Line"/>
          <p:cNvCxnSpPr/>
          <p:nvPr userDrawn="1"/>
        </p:nvCxnSpPr>
        <p:spPr>
          <a:xfrm>
            <a:off x="3048001" y="1315358"/>
            <a:ext cx="0" cy="312964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3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56974" y="1425576"/>
            <a:ext cx="1916112" cy="2830513"/>
          </a:xfrm>
          <a:solidFill>
            <a:schemeClr val="accent4"/>
          </a:solidFill>
        </p:spPr>
        <p:txBody>
          <a:bodyPr tIns="34290" bIns="3429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568802" y="1425576"/>
            <a:ext cx="1916112" cy="2830513"/>
          </a:xfrm>
          <a:solidFill>
            <a:schemeClr val="accent4"/>
          </a:solidFill>
        </p:spPr>
        <p:txBody>
          <a:bodyPr tIns="34290" bIns="3429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80630" y="1425576"/>
            <a:ext cx="1916112" cy="2830513"/>
          </a:xfrm>
          <a:solidFill>
            <a:schemeClr val="accent4"/>
          </a:solidFill>
        </p:spPr>
        <p:txBody>
          <a:bodyPr tIns="34290" bIns="3429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792458" y="1425576"/>
            <a:ext cx="1916112" cy="2830513"/>
          </a:xfrm>
          <a:solidFill>
            <a:schemeClr val="accent4"/>
          </a:solidFill>
        </p:spPr>
        <p:txBody>
          <a:bodyPr tIns="34290" bIns="3429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6910830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4802310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2695605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588899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0184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3126808" y="2347963"/>
            <a:ext cx="1" cy="83992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17692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6014888" y="2347963"/>
            <a:ext cx="1" cy="83992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29613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0184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3126808" y="2347963"/>
            <a:ext cx="1" cy="8399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17692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6014888" y="2347963"/>
            <a:ext cx="1" cy="8399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29613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3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3359151" y="1764984"/>
            <a:ext cx="5321300" cy="14986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3045872" y="1769848"/>
            <a:ext cx="0" cy="1506193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224369" y="1764984"/>
            <a:ext cx="1508227" cy="15098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3045026" y="1765863"/>
            <a:ext cx="0" cy="1506193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3266190" y="1757683"/>
            <a:ext cx="5434934" cy="1550987"/>
          </a:xfrm>
        </p:spPr>
        <p:txBody>
          <a:bodyPr anchor="ctr">
            <a:normAutofit/>
          </a:bodyPr>
          <a:lstStyle>
            <a:lvl1pPr marL="44054" indent="-44054">
              <a:spcBef>
                <a:spcPts val="12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="0" baseline="0">
                <a:latin typeface="+mn-lt"/>
                <a:cs typeface="Myriad Pro" panose="020B0503030403020204" pitchFamily="34" charset="0"/>
              </a:defRPr>
            </a:lvl1pPr>
            <a:lvl2pPr marL="44054" indent="-44054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1800" baseline="0">
                <a:solidFill>
                  <a:schemeClr val="accent2"/>
                </a:solidFill>
                <a:latin typeface="+mn-lt"/>
              </a:defRPr>
            </a:lvl2pPr>
            <a:lvl3pPr marL="44054" indent="-44054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36563" y="1770486"/>
            <a:ext cx="2378729" cy="1525382"/>
          </a:xfrm>
        </p:spPr>
        <p:txBody>
          <a:bodyPr rIns="27432" anchor="ctr">
            <a:normAutofit/>
          </a:bodyPr>
          <a:lstStyle>
            <a:lvl1pPr algn="r">
              <a:defRPr sz="3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61261" y="365450"/>
            <a:ext cx="1626023" cy="282760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39587"/>
            <a:r>
              <a:rPr lang="en-US" sz="17900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67294" y="1141623"/>
            <a:ext cx="6809412" cy="2240812"/>
          </a:xfrm>
        </p:spPr>
        <p:txBody>
          <a:bodyPr lIns="34290" rIns="34290">
            <a:normAutofit/>
          </a:bodyPr>
          <a:lstStyle>
            <a:lvl1pPr algn="l">
              <a:lnSpc>
                <a:spcPct val="110000"/>
              </a:lnSpc>
              <a:defRPr sz="3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67295" y="3778952"/>
            <a:ext cx="6140781" cy="578922"/>
          </a:xfrm>
        </p:spPr>
        <p:txBody>
          <a:bodyPr lIns="34290" tIns="34290" rIns="34290" bIns="34290" anchor="ctr">
            <a:normAutofit/>
          </a:bodyPr>
          <a:lstStyle>
            <a:lvl1pPr marL="342892" indent="-342892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2800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24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6" y="455614"/>
            <a:ext cx="1132095" cy="9827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06" y="3402841"/>
            <a:ext cx="1132094" cy="9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7922" y="1498363"/>
            <a:ext cx="5927725" cy="433813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27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7921" y="1985150"/>
            <a:ext cx="5928159" cy="1631379"/>
          </a:xfrm>
        </p:spPr>
        <p:txBody>
          <a:bodyPr>
            <a:normAutofit/>
          </a:bodyPr>
          <a:lstStyle>
            <a:lvl1pPr marL="0" indent="0">
              <a:buNone/>
              <a:defRPr lang="en-US" sz="21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467033" y="4130963"/>
            <a:ext cx="822632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67033" y="2644141"/>
            <a:ext cx="8226323" cy="983595"/>
          </a:xfrm>
        </p:spPr>
        <p:txBody>
          <a:bodyPr anchor="t"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467033" y="1231323"/>
            <a:ext cx="8226323" cy="1246332"/>
          </a:xfrm>
        </p:spPr>
        <p:txBody>
          <a:bodyPr anchor="b"/>
          <a:lstStyle>
            <a:lvl1pPr marL="0" indent="0" algn="ctr">
              <a:buFontTx/>
              <a:buNone/>
              <a:defRPr sz="3300">
                <a:solidFill>
                  <a:schemeClr val="tx1"/>
                </a:solidFill>
                <a:latin typeface="+mj-lt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467033" y="790863"/>
            <a:ext cx="82263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462644" y="1331610"/>
            <a:ext cx="8238334" cy="3172730"/>
          </a:xfrm>
        </p:spPr>
        <p:txBody>
          <a:bodyPr>
            <a:normAutofit/>
          </a:bodyPr>
          <a:lstStyle>
            <a:lvl1pPr marL="222847" indent="-222847">
              <a:buClr>
                <a:schemeClr val="accent1"/>
              </a:buClr>
              <a:buSzPct val="70000"/>
              <a:buFont typeface="Wingdings" charset="2"/>
              <a:buChar char="§"/>
              <a:defRPr sz="2000" b="0" i="0" baseline="0">
                <a:solidFill>
                  <a:schemeClr val="tx1"/>
                </a:solidFill>
                <a:latin typeface="+mn-lt"/>
              </a:defRPr>
            </a:lvl1pPr>
            <a:lvl2pPr marL="439587" indent="-216740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+mn-lt"/>
              </a:defRPr>
            </a:lvl2pPr>
            <a:lvl3pPr marL="662432" indent="-215216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700" b="0" i="0" baseline="0">
                <a:solidFill>
                  <a:schemeClr val="tx1"/>
                </a:solidFill>
                <a:latin typeface="+mn-lt"/>
              </a:defRPr>
            </a:lvl3pPr>
            <a:lvl4pPr marL="822701" indent="-160267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15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463177" y="140402"/>
            <a:ext cx="8234387" cy="1178237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468308" y="386007"/>
            <a:ext cx="8225152" cy="674316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457200" y="2015808"/>
            <a:ext cx="8229600" cy="24933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221305"/>
            <a:ext cx="8229600" cy="646839"/>
          </a:xfrm>
        </p:spPr>
        <p:txBody>
          <a:bodyPr anchor="ctr"/>
          <a:lstStyle>
            <a:lvl1pPr marL="0" indent="0" algn="ctr">
              <a:buFontTx/>
              <a:buNone/>
              <a:defRPr sz="24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7" y="140402"/>
            <a:ext cx="8234387" cy="1178237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0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2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82" y="2898933"/>
            <a:ext cx="747945" cy="1281772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79" y="1318638"/>
            <a:ext cx="5028177" cy="3471076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200"/>
              </a:spcBef>
              <a:buClr>
                <a:schemeClr val="bg1"/>
              </a:buClr>
              <a:buFont typeface="Wingdings" charset="2"/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39587" indent="-216740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2pPr>
            <a:lvl3pPr marL="662432" indent="-215216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3pPr>
            <a:lvl4pPr marL="822701" indent="-160267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4pPr>
            <a:lvl5pPr marL="1047072" indent="-224374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463177" y="140402"/>
            <a:ext cx="8234387" cy="1178237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8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8" y="1318638"/>
            <a:ext cx="8243535" cy="3401568"/>
          </a:xfrm>
          <a:solidFill>
            <a:schemeClr val="bg1">
              <a:lumMod val="85000"/>
            </a:schemeClr>
          </a:solidFill>
        </p:spPr>
        <p:txBody>
          <a:bodyPr lIns="137160" tIns="102870" rIns="137160" bIns="102870"/>
          <a:lstStyle>
            <a:lvl1pPr marL="0" indent="0">
              <a:buNone/>
              <a:defRPr sz="20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284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21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434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698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3079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ckmann\Downloads\PS-Watermark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" y="6599"/>
            <a:ext cx="9135527" cy="513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0" y="932976"/>
            <a:ext cx="8242300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1" y="140402"/>
            <a:ext cx="8242301" cy="674316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1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7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439587" rtl="0" eaLnBrk="1" latinLnBrk="0" hangingPunct="1">
        <a:lnSpc>
          <a:spcPct val="85000"/>
        </a:lnSpc>
        <a:spcBef>
          <a:spcPct val="0"/>
        </a:spcBef>
        <a:buNone/>
        <a:defRPr sz="33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22847" indent="-222847" algn="l" defTabSz="439587" rtl="0" eaLnBrk="1" latinLnBrk="0" hangingPunct="1">
        <a:spcBef>
          <a:spcPts val="769"/>
        </a:spcBef>
        <a:buClr>
          <a:schemeClr val="accent1"/>
        </a:buClr>
        <a:buSzPct val="70000"/>
        <a:buFont typeface="Wingdings" charset="2"/>
        <a:buChar char="§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439587" indent="-216740" algn="l" defTabSz="439587" rtl="0" eaLnBrk="1" latinLnBrk="0" hangingPunct="1">
        <a:spcBef>
          <a:spcPts val="50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18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662432" indent="-215216" algn="l" defTabSz="439587" rtl="0" eaLnBrk="1" latinLnBrk="0" hangingPunct="1">
        <a:spcBef>
          <a:spcPts val="461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7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822701" indent="-160267" algn="l" defTabSz="439587" rtl="0" eaLnBrk="1" latinLnBrk="0" hangingPunct="1">
        <a:spcBef>
          <a:spcPts val="414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15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047072" indent="-224374" algn="l" defTabSz="439587" rtl="0" eaLnBrk="1" latinLnBrk="0" hangingPunct="1">
        <a:spcBef>
          <a:spcPts val="366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4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207338" indent="-161792" algn="l" defTabSz="439587" rtl="0" eaLnBrk="1" latinLnBrk="0" hangingPunct="1">
        <a:spcBef>
          <a:spcPts val="336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1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2857315" indent="-219794" algn="l" defTabSz="439587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902" indent="-219794" algn="l" defTabSz="439587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487" indent="-219794" algn="l" defTabSz="439587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87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74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60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47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934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521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07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95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11" Type="http://schemas.openxmlformats.org/officeDocument/2006/relationships/image" Target="../media/image35.gif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7.jp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jpg"/><Relationship Id="rId5" Type="http://schemas.openxmlformats.org/officeDocument/2006/relationships/image" Target="../media/image45.png"/><Relationship Id="rId10" Type="http://schemas.openxmlformats.org/officeDocument/2006/relationships/image" Target="../media/image50.jp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blog.quantifind.com/posts/spark-unit-test/" TargetMode="External"/><Relationship Id="rId4" Type="http://schemas.openxmlformats.org/officeDocument/2006/relationships/hyperlink" Target="http://aadrake.com/command-line-tools-can-be-235x-faster-than-your-hadoop-cluster.htm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ypesafe.com/activator/templates#filter:spark" TargetMode="External"/><Relationship Id="rId3" Type="http://schemas.openxmlformats.org/officeDocument/2006/relationships/hyperlink" Target="https://spark.apache.org/" TargetMode="External"/><Relationship Id="rId7" Type="http://schemas.openxmlformats.org/officeDocument/2006/relationships/hyperlink" Target="https://spark.apache.org/examples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park.apache.org/community.html" TargetMode="External"/><Relationship Id="rId5" Type="http://schemas.openxmlformats.org/officeDocument/2006/relationships/hyperlink" Target="https://spark.apache.org/docs/latest/" TargetMode="External"/><Relationship Id="rId4" Type="http://schemas.openxmlformats.org/officeDocument/2006/relationships/hyperlink" Target="https://spark.apache.org/documentation.html" TargetMode="External"/><Relationship Id="rId9" Type="http://schemas.openxmlformats.org/officeDocument/2006/relationships/hyperlink" Target="https://github.com/apache/spar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 smtClean="0"/>
              <a:t>JustinPihony</a:t>
            </a:r>
            <a:r>
              <a:rPr lang="en-US" dirty="0" smtClean="0"/>
              <a:t> | justin-pihony.blogspot.com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Justin </a:t>
            </a:r>
            <a:r>
              <a:rPr lang="en-US" dirty="0" err="1" smtClean="0"/>
              <a:t>Pihony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Fundamentals</a:t>
            </a:r>
            <a:endParaRPr lang="en-US" dirty="0"/>
          </a:p>
        </p:txBody>
      </p:sp>
      <p:cxnSp>
        <p:nvCxnSpPr>
          <p:cNvPr id="9" name="Orange Line"/>
          <p:cNvCxnSpPr/>
          <p:nvPr/>
        </p:nvCxnSpPr>
        <p:spPr>
          <a:xfrm>
            <a:off x="2266156" y="4388789"/>
            <a:ext cx="4916375" cy="0"/>
          </a:xfrm>
          <a:prstGeom prst="line">
            <a:avLst/>
          </a:prstGeom>
          <a:ln w="28575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19" y="1504262"/>
            <a:ext cx="4743450" cy="1228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2499" y="2761559"/>
            <a:ext cx="3089211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dirty="0"/>
              <a:t>The </a:t>
            </a:r>
            <a:r>
              <a:rPr lang="en-US" sz="2100" dirty="0" err="1"/>
              <a:t>MapReduce</a:t>
            </a:r>
            <a:r>
              <a:rPr lang="en-US" sz="2100" dirty="0"/>
              <a:t> Explosion</a:t>
            </a:r>
          </a:p>
        </p:txBody>
      </p:sp>
    </p:spTree>
    <p:extLst>
      <p:ext uri="{BB962C8B-B14F-4D97-AF65-F5344CB8AC3E}">
        <p14:creationId xmlns:p14="http://schemas.microsoft.com/office/powerpoint/2010/main" val="326153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19" y="1504262"/>
            <a:ext cx="4743450" cy="122872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1836965" y="1526359"/>
            <a:ext cx="1372373" cy="90456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92" y="1922695"/>
            <a:ext cx="693614" cy="6388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78" y="2739104"/>
            <a:ext cx="627513" cy="455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92" y="1418751"/>
            <a:ext cx="1371603" cy="484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2625823"/>
            <a:ext cx="1343025" cy="8929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38" y="1359480"/>
            <a:ext cx="914402" cy="3337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58" y="3382041"/>
            <a:ext cx="892969" cy="8929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42" y="2030361"/>
            <a:ext cx="1013532" cy="4235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95" y="2940913"/>
            <a:ext cx="728663" cy="882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805" y="3382040"/>
            <a:ext cx="438301" cy="619466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0" idx="1"/>
          </p:cNvCxnSpPr>
          <p:nvPr/>
        </p:nvCxnSpPr>
        <p:spPr>
          <a:xfrm flipV="1">
            <a:off x="1836965" y="2242122"/>
            <a:ext cx="1559527" cy="18879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 flipV="1">
            <a:off x="1836965" y="1661068"/>
            <a:ext cx="2496227" cy="76985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Half Frame 26"/>
          <p:cNvSpPr/>
          <p:nvPr/>
        </p:nvSpPr>
        <p:spPr>
          <a:xfrm rot="7963013">
            <a:off x="5955392" y="1912234"/>
            <a:ext cx="1167086" cy="1193063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609603 w 914400"/>
              <a:gd name="connsiteY2" fmla="*/ 304797 h 914400"/>
              <a:gd name="connsiteX3" fmla="*/ 304797 w 914400"/>
              <a:gd name="connsiteY3" fmla="*/ 304797 h 914400"/>
              <a:gd name="connsiteX4" fmla="*/ 304797 w 914400"/>
              <a:gd name="connsiteY4" fmla="*/ 609603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609603 w 914400"/>
              <a:gd name="connsiteY2" fmla="*/ 304797 h 914400"/>
              <a:gd name="connsiteX3" fmla="*/ 100690 w 914400"/>
              <a:gd name="connsiteY3" fmla="*/ 100690 h 914400"/>
              <a:gd name="connsiteX4" fmla="*/ 304797 w 914400"/>
              <a:gd name="connsiteY4" fmla="*/ 609603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609603 w 914400"/>
              <a:gd name="connsiteY2" fmla="*/ 304797 h 914400"/>
              <a:gd name="connsiteX3" fmla="*/ 100690 w 914400"/>
              <a:gd name="connsiteY3" fmla="*/ 100690 h 914400"/>
              <a:gd name="connsiteX4" fmla="*/ 108854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797382 w 914400"/>
              <a:gd name="connsiteY2" fmla="*/ 125183 h 914400"/>
              <a:gd name="connsiteX3" fmla="*/ 100690 w 914400"/>
              <a:gd name="connsiteY3" fmla="*/ 100690 h 914400"/>
              <a:gd name="connsiteX4" fmla="*/ 108854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797382 w 914400"/>
              <a:gd name="connsiteY2" fmla="*/ 125183 h 914400"/>
              <a:gd name="connsiteX3" fmla="*/ 35376 w 914400"/>
              <a:gd name="connsiteY3" fmla="*/ 35376 h 914400"/>
              <a:gd name="connsiteX4" fmla="*/ 108854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797382 w 914400"/>
              <a:gd name="connsiteY2" fmla="*/ 125183 h 914400"/>
              <a:gd name="connsiteX3" fmla="*/ 35376 w 914400"/>
              <a:gd name="connsiteY3" fmla="*/ 35376 h 914400"/>
              <a:gd name="connsiteX4" fmla="*/ 35375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846368 w 914400"/>
              <a:gd name="connsiteY2" fmla="*/ 51705 h 914400"/>
              <a:gd name="connsiteX3" fmla="*/ 35376 w 914400"/>
              <a:gd name="connsiteY3" fmla="*/ 35376 h 914400"/>
              <a:gd name="connsiteX4" fmla="*/ 35375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879025 w 914400"/>
              <a:gd name="connsiteY2" fmla="*/ 35376 h 914400"/>
              <a:gd name="connsiteX3" fmla="*/ 35376 w 914400"/>
              <a:gd name="connsiteY3" fmla="*/ 35376 h 914400"/>
              <a:gd name="connsiteX4" fmla="*/ 35375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879025 w 914400"/>
              <a:gd name="connsiteY2" fmla="*/ 35376 h 914400"/>
              <a:gd name="connsiteX3" fmla="*/ 35376 w 914400"/>
              <a:gd name="connsiteY3" fmla="*/ 35376 h 914400"/>
              <a:gd name="connsiteX4" fmla="*/ 37818 w 914400"/>
              <a:gd name="connsiteY4" fmla="*/ 869710 h 914400"/>
              <a:gd name="connsiteX5" fmla="*/ 0 w 914400"/>
              <a:gd name="connsiteY5" fmla="*/ 914400 h 914400"/>
              <a:gd name="connsiteX6" fmla="*/ 0 w 91440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879025" y="35376"/>
                </a:lnTo>
                <a:lnTo>
                  <a:pt x="35376" y="35376"/>
                </a:lnTo>
                <a:cubicBezTo>
                  <a:pt x="38097" y="283935"/>
                  <a:pt x="35097" y="621151"/>
                  <a:pt x="37818" y="86971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911" y="1978641"/>
            <a:ext cx="1500844" cy="7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603E-6 4.44444E-6 L -0.38604 0.055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2" y="2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36000" y="3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" y="2187702"/>
            <a:ext cx="1707642" cy="442341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1834928" y="1524322"/>
            <a:ext cx="1372373" cy="90456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55" y="1920658"/>
            <a:ext cx="693614" cy="6388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55" y="1416714"/>
            <a:ext cx="1371603" cy="4846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38" y="2623786"/>
            <a:ext cx="1343025" cy="8929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01" y="1357443"/>
            <a:ext cx="914402" cy="3337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21" y="3380004"/>
            <a:ext cx="892969" cy="89296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05" y="2028324"/>
            <a:ext cx="1013532" cy="4235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58" y="2938876"/>
            <a:ext cx="728663" cy="88225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68" y="3380003"/>
            <a:ext cx="438301" cy="619466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2" idx="1"/>
          </p:cNvCxnSpPr>
          <p:nvPr/>
        </p:nvCxnSpPr>
        <p:spPr>
          <a:xfrm flipV="1">
            <a:off x="1834928" y="2240085"/>
            <a:ext cx="1559527" cy="18879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4" idx="1"/>
          </p:cNvCxnSpPr>
          <p:nvPr/>
        </p:nvCxnSpPr>
        <p:spPr>
          <a:xfrm flipV="1">
            <a:off x="1834928" y="1659031"/>
            <a:ext cx="2496227" cy="76985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Half Frame 26"/>
          <p:cNvSpPr/>
          <p:nvPr/>
        </p:nvSpPr>
        <p:spPr>
          <a:xfrm rot="7963013">
            <a:off x="5953355" y="1910197"/>
            <a:ext cx="1167086" cy="1193063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609603 w 914400"/>
              <a:gd name="connsiteY2" fmla="*/ 304797 h 914400"/>
              <a:gd name="connsiteX3" fmla="*/ 304797 w 914400"/>
              <a:gd name="connsiteY3" fmla="*/ 304797 h 914400"/>
              <a:gd name="connsiteX4" fmla="*/ 304797 w 914400"/>
              <a:gd name="connsiteY4" fmla="*/ 609603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609603 w 914400"/>
              <a:gd name="connsiteY2" fmla="*/ 304797 h 914400"/>
              <a:gd name="connsiteX3" fmla="*/ 100690 w 914400"/>
              <a:gd name="connsiteY3" fmla="*/ 100690 h 914400"/>
              <a:gd name="connsiteX4" fmla="*/ 304797 w 914400"/>
              <a:gd name="connsiteY4" fmla="*/ 609603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609603 w 914400"/>
              <a:gd name="connsiteY2" fmla="*/ 304797 h 914400"/>
              <a:gd name="connsiteX3" fmla="*/ 100690 w 914400"/>
              <a:gd name="connsiteY3" fmla="*/ 100690 h 914400"/>
              <a:gd name="connsiteX4" fmla="*/ 108854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797382 w 914400"/>
              <a:gd name="connsiteY2" fmla="*/ 125183 h 914400"/>
              <a:gd name="connsiteX3" fmla="*/ 100690 w 914400"/>
              <a:gd name="connsiteY3" fmla="*/ 100690 h 914400"/>
              <a:gd name="connsiteX4" fmla="*/ 108854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797382 w 914400"/>
              <a:gd name="connsiteY2" fmla="*/ 125183 h 914400"/>
              <a:gd name="connsiteX3" fmla="*/ 35376 w 914400"/>
              <a:gd name="connsiteY3" fmla="*/ 35376 h 914400"/>
              <a:gd name="connsiteX4" fmla="*/ 108854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797382 w 914400"/>
              <a:gd name="connsiteY2" fmla="*/ 125183 h 914400"/>
              <a:gd name="connsiteX3" fmla="*/ 35376 w 914400"/>
              <a:gd name="connsiteY3" fmla="*/ 35376 h 914400"/>
              <a:gd name="connsiteX4" fmla="*/ 35375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846368 w 914400"/>
              <a:gd name="connsiteY2" fmla="*/ 51705 h 914400"/>
              <a:gd name="connsiteX3" fmla="*/ 35376 w 914400"/>
              <a:gd name="connsiteY3" fmla="*/ 35376 h 914400"/>
              <a:gd name="connsiteX4" fmla="*/ 35375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879025 w 914400"/>
              <a:gd name="connsiteY2" fmla="*/ 35376 h 914400"/>
              <a:gd name="connsiteX3" fmla="*/ 35376 w 914400"/>
              <a:gd name="connsiteY3" fmla="*/ 35376 h 914400"/>
              <a:gd name="connsiteX4" fmla="*/ 35375 w 914400"/>
              <a:gd name="connsiteY4" fmla="*/ 846367 h 914400"/>
              <a:gd name="connsiteX5" fmla="*/ 0 w 914400"/>
              <a:gd name="connsiteY5" fmla="*/ 914400 h 914400"/>
              <a:gd name="connsiteX6" fmla="*/ 0 w 914400"/>
              <a:gd name="connsiteY6" fmla="*/ 0 h 914400"/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879025 w 914400"/>
              <a:gd name="connsiteY2" fmla="*/ 35376 h 914400"/>
              <a:gd name="connsiteX3" fmla="*/ 35376 w 914400"/>
              <a:gd name="connsiteY3" fmla="*/ 35376 h 914400"/>
              <a:gd name="connsiteX4" fmla="*/ 37818 w 914400"/>
              <a:gd name="connsiteY4" fmla="*/ 869710 h 914400"/>
              <a:gd name="connsiteX5" fmla="*/ 0 w 914400"/>
              <a:gd name="connsiteY5" fmla="*/ 914400 h 914400"/>
              <a:gd name="connsiteX6" fmla="*/ 0 w 91440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879025" y="35376"/>
                </a:lnTo>
                <a:lnTo>
                  <a:pt x="35376" y="35376"/>
                </a:lnTo>
                <a:cubicBezTo>
                  <a:pt x="38097" y="283935"/>
                  <a:pt x="35097" y="621151"/>
                  <a:pt x="37818" y="86971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74" y="1976604"/>
            <a:ext cx="1495044" cy="793880"/>
          </a:xfrm>
          <a:prstGeom prst="rect">
            <a:avLst/>
          </a:prstGeom>
        </p:spPr>
      </p:pic>
      <p:pic>
        <p:nvPicPr>
          <p:cNvPr id="23" name="Picture 22" hidden="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41" y="2737067"/>
            <a:ext cx="627513" cy="4551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78" y="2739104"/>
            <a:ext cx="627513" cy="45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605E-6 4.44444E-6 L -0.41195 -0.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04" y="-18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35" y="48007"/>
            <a:ext cx="1495044" cy="793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0811" y="881749"/>
            <a:ext cx="242297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A Unified Platform for Big 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707318" y="3712998"/>
            <a:ext cx="3650818" cy="661307"/>
          </a:xfrm>
          <a:prstGeom prst="rect">
            <a:avLst/>
          </a:prstGeom>
          <a:solidFill>
            <a:srgbClr val="248AE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Spark Core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07318" y="2133206"/>
            <a:ext cx="877824" cy="1524681"/>
          </a:xfrm>
          <a:prstGeom prst="rect">
            <a:avLst/>
          </a:prstGeom>
          <a:solidFill>
            <a:srgbClr val="105CA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Spark</a:t>
            </a:r>
          </a:p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34658" y="2133206"/>
            <a:ext cx="877824" cy="1524681"/>
          </a:xfrm>
          <a:prstGeom prst="rect">
            <a:avLst/>
          </a:prstGeom>
          <a:solidFill>
            <a:srgbClr val="105CA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Spark</a:t>
            </a:r>
          </a:p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58439" y="2133206"/>
            <a:ext cx="877824" cy="1524681"/>
          </a:xfrm>
          <a:prstGeom prst="rect">
            <a:avLst/>
          </a:prstGeom>
          <a:solidFill>
            <a:srgbClr val="105CA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00" dirty="0" err="1" smtClean="0">
                <a:solidFill>
                  <a:schemeClr val="bg1"/>
                </a:solidFill>
              </a:rPr>
              <a:t>MLlib</a:t>
            </a:r>
            <a:endParaRPr lang="en-US" sz="1300" dirty="0" smtClean="0">
              <a:solidFill>
                <a:schemeClr val="bg1"/>
              </a:solidFill>
            </a:endParaRPr>
          </a:p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(machine</a:t>
            </a:r>
          </a:p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learning)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80311" y="2133206"/>
            <a:ext cx="877824" cy="1524681"/>
          </a:xfrm>
          <a:prstGeom prst="rect">
            <a:avLst/>
          </a:prstGeom>
          <a:solidFill>
            <a:srgbClr val="105CA4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00" dirty="0" err="1" smtClean="0">
                <a:solidFill>
                  <a:schemeClr val="bg1"/>
                </a:solidFill>
              </a:rPr>
              <a:t>GraphX</a:t>
            </a:r>
            <a:endParaRPr lang="en-US" sz="1300" dirty="0" smtClean="0">
              <a:solidFill>
                <a:schemeClr val="bg1"/>
              </a:solidFill>
            </a:endParaRPr>
          </a:p>
          <a:p>
            <a:pPr algn="ctr"/>
            <a:r>
              <a:rPr lang="en-US" sz="1300" dirty="0" smtClean="0">
                <a:solidFill>
                  <a:schemeClr val="bg1"/>
                </a:solidFill>
              </a:rPr>
              <a:t>(graph)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07317" y="1414462"/>
            <a:ext cx="3650818" cy="661307"/>
          </a:xfrm>
          <a:prstGeom prst="rect">
            <a:avLst/>
          </a:prstGeom>
          <a:solidFill>
            <a:srgbClr val="248AEA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300" dirty="0" err="1" smtClean="0">
                <a:solidFill>
                  <a:schemeClr val="bg1"/>
                </a:solidFill>
              </a:rPr>
              <a:t>DataFrames</a:t>
            </a:r>
            <a:endParaRPr lang="en-US" sz="13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5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436881554"/>
              </p:ext>
            </p:extLst>
          </p:nvPr>
        </p:nvGraphicFramePr>
        <p:xfrm>
          <a:off x="1487942" y="881450"/>
          <a:ext cx="520065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6459992" y="3269498"/>
            <a:ext cx="285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459992" y="2526548"/>
            <a:ext cx="285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59992" y="2183648"/>
            <a:ext cx="2857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459992" y="1897898"/>
            <a:ext cx="285750" cy="1714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61231" y="2045148"/>
            <a:ext cx="91044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Streaming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1082" y="3130998"/>
            <a:ext cx="48577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8026" y="2388048"/>
            <a:ext cx="43505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SQL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5741" y="1735199"/>
            <a:ext cx="70346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err="1" smtClean="0"/>
              <a:t>GraphX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0" y="4866501"/>
            <a:ext cx="383092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*As of April 2015 using </a:t>
            </a:r>
            <a:r>
              <a:rPr lang="en-US" dirty="0" err="1" smtClean="0"/>
              <a:t>cloc</a:t>
            </a:r>
            <a:r>
              <a:rPr lang="en-US" dirty="0" smtClean="0"/>
              <a:t> w/o tests or examples</a:t>
            </a:r>
            <a:endParaRPr lang="en-US" dirty="0"/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54807" y="140402"/>
            <a:ext cx="8234387" cy="1178237"/>
          </a:xfrm>
          <a:prstGeom prst="rect">
            <a:avLst/>
          </a:prstGeom>
        </p:spPr>
        <p:txBody>
          <a:bodyPr lIns="68580" tIns="34290" rIns="68580" bIns="34290"/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+mn-lt"/>
              </a:rPr>
              <a:t>Abstractions FTW</a:t>
            </a:r>
            <a:endParaRPr lang="en-US" dirty="0">
              <a:latin typeface="+mn-lt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154520" y="4104741"/>
            <a:ext cx="685800" cy="571207"/>
          </a:xfrm>
          <a:prstGeom prst="rect">
            <a:avLst/>
          </a:prstGeom>
        </p:spPr>
        <p:txBody>
          <a:bodyPr wrap="none" lIns="68580" tIns="34290" rIns="68580" bIns="3429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Hadoop</a:t>
            </a:r>
          </a:p>
          <a:p>
            <a:pPr algn="ctr"/>
            <a:r>
              <a:rPr lang="en-US" sz="1500" dirty="0"/>
              <a:t>MR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842255" y="4104888"/>
            <a:ext cx="685800" cy="571207"/>
          </a:xfrm>
          <a:prstGeom prst="rect">
            <a:avLst/>
          </a:prstGeom>
        </p:spPr>
        <p:txBody>
          <a:bodyPr wrap="none" lIns="68580" tIns="34290" rIns="68580" bIns="3429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Impala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514738" y="4104888"/>
            <a:ext cx="685800" cy="571207"/>
          </a:xfrm>
          <a:prstGeom prst="rect">
            <a:avLst/>
          </a:prstGeom>
        </p:spPr>
        <p:txBody>
          <a:bodyPr wrap="none" lIns="68580" tIns="34290" rIns="68580" bIns="3429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Storm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195600" y="4104888"/>
            <a:ext cx="685800" cy="571207"/>
          </a:xfrm>
          <a:prstGeom prst="rect">
            <a:avLst/>
          </a:prstGeom>
        </p:spPr>
        <p:txBody>
          <a:bodyPr wrap="none" lIns="68580" tIns="34290" rIns="68580" bIns="3429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 err="1"/>
              <a:t>Giraph</a:t>
            </a:r>
            <a:endParaRPr lang="en-US" sz="1500" dirty="0"/>
          </a:p>
        </p:txBody>
      </p:sp>
      <p:sp>
        <p:nvSpPr>
          <p:cNvPr id="19" name="TextBox 1"/>
          <p:cNvSpPr txBox="1"/>
          <p:nvPr/>
        </p:nvSpPr>
        <p:spPr>
          <a:xfrm>
            <a:off x="5876462" y="4104741"/>
            <a:ext cx="685800" cy="571207"/>
          </a:xfrm>
          <a:prstGeom prst="rect">
            <a:avLst/>
          </a:prstGeom>
        </p:spPr>
        <p:txBody>
          <a:bodyPr wrap="none" lIns="68580" tIns="34290" rIns="68580" bIns="34290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1181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chart seriesIdx="1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">
                                            <p:graphicEl>
                                              <a:chart seriesIdx="2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">
                                            <p:graphicEl>
                                              <a:chart seriesIdx="3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El"/>
        </p:bldSub>
      </p:bldGraphic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91" y="1190513"/>
            <a:ext cx="1360851" cy="1360851"/>
          </a:xfrm>
          <a:prstGeom prst="rect">
            <a:avLst/>
          </a:prstGeom>
        </p:spPr>
      </p:pic>
      <p:cxnSp>
        <p:nvCxnSpPr>
          <p:cNvPr id="86" name="Straight Arrow Connector 85"/>
          <p:cNvCxnSpPr>
            <a:endCxn id="35" idx="2"/>
          </p:cNvCxnSpPr>
          <p:nvPr/>
        </p:nvCxnSpPr>
        <p:spPr>
          <a:xfrm flipV="1">
            <a:off x="7303984" y="3015508"/>
            <a:ext cx="0" cy="57345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0"/>
            <a:endCxn id="33" idx="2"/>
          </p:cNvCxnSpPr>
          <p:nvPr/>
        </p:nvCxnSpPr>
        <p:spPr>
          <a:xfrm flipV="1">
            <a:off x="4870607" y="1458903"/>
            <a:ext cx="0" cy="82407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382196" y="2765732"/>
            <a:ext cx="12588" cy="83534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4807" y="140402"/>
            <a:ext cx="8234387" cy="1178237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The History of Spark</a:t>
            </a:r>
            <a:endParaRPr lang="en-US" dirty="0">
              <a:latin typeface="+mn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490401" y="3476853"/>
            <a:ext cx="891542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90403" y="3345937"/>
            <a:ext cx="0" cy="24492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3220" y="3727619"/>
            <a:ext cx="6097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2004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83599" y="3724920"/>
            <a:ext cx="6097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2006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5719" y="3724919"/>
            <a:ext cx="6097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2010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1852" y="3724920"/>
            <a:ext cx="6097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2013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496743" y="3354103"/>
            <a:ext cx="0" cy="24492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99092" y="3724918"/>
            <a:ext cx="6097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2014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268265" y="3472893"/>
            <a:ext cx="349027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9024" y="3047938"/>
            <a:ext cx="1282755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 err="1"/>
              <a:t>MapReduce</a:t>
            </a:r>
            <a:endParaRPr lang="en-US" sz="1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72" y="2237239"/>
            <a:ext cx="2040223" cy="528493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023863" y="3356145"/>
            <a:ext cx="0" cy="24492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18971" y="3724920"/>
            <a:ext cx="6097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2009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30" y="2731084"/>
            <a:ext cx="1071266" cy="5688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58531" y="1112654"/>
            <a:ext cx="182415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BSD Open Source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18941" y="3022295"/>
            <a:ext cx="1155605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 err="1">
                <a:latin typeface="Bodoni MT" panose="02070603080606020203" pitchFamily="18" charset="0"/>
              </a:rPr>
              <a:t>databricks</a:t>
            </a:r>
            <a:endParaRPr lang="en-US" sz="1800" dirty="0">
              <a:latin typeface="Bodoni MT" panose="020706030806060202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2832" y="2669259"/>
            <a:ext cx="104230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Top Level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2381943" y="3472893"/>
            <a:ext cx="1641920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023862" y="3472893"/>
            <a:ext cx="846748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870610" y="3472893"/>
            <a:ext cx="815747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504194" y="3472893"/>
            <a:ext cx="799791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677281" y="2051363"/>
            <a:ext cx="0" cy="153759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72389" y="3724920"/>
            <a:ext cx="60978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2011</a:t>
            </a:r>
          </a:p>
        </p:txBody>
      </p:sp>
      <p:cxnSp>
        <p:nvCxnSpPr>
          <p:cNvPr id="62" name="Straight Arrow Connector 61"/>
          <p:cNvCxnSpPr>
            <a:endCxn id="64" idx="2"/>
          </p:cNvCxnSpPr>
          <p:nvPr/>
        </p:nvCxnSpPr>
        <p:spPr>
          <a:xfrm flipV="1">
            <a:off x="6496742" y="2550073"/>
            <a:ext cx="0" cy="51390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061743" y="2203824"/>
            <a:ext cx="86999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Apache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5677282" y="3472892"/>
            <a:ext cx="819461" cy="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0" idx="2"/>
          </p:cNvCxnSpPr>
          <p:nvPr/>
        </p:nvCxnSpPr>
        <p:spPr>
          <a:xfrm>
            <a:off x="4870607" y="2629225"/>
            <a:ext cx="2" cy="967216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230432" y="2282976"/>
            <a:ext cx="1280351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/>
              <a:t>Spark Paper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267992" y="1704886"/>
            <a:ext cx="535506" cy="346478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9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4" grpId="0"/>
      <p:bldP spid="16" grpId="0"/>
      <p:bldP spid="25" grpId="0"/>
      <p:bldP spid="31" grpId="0"/>
      <p:bldP spid="33" grpId="0"/>
      <p:bldP spid="34" grpId="0"/>
      <p:bldP spid="35" grpId="0"/>
      <p:bldP spid="60" grpId="0"/>
      <p:bldP spid="64" grpId="0"/>
      <p:bldP spid="40" grpId="0"/>
      <p:bldP spid="2" grpId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1880" y="1933648"/>
            <a:ext cx="4876194" cy="1178237"/>
          </a:xfrm>
        </p:spPr>
        <p:txBody>
          <a:bodyPr/>
          <a:lstStyle/>
          <a:p>
            <a:r>
              <a:rPr lang="en-US" sz="6000" dirty="0" err="1">
                <a:solidFill>
                  <a:srgbClr val="080300"/>
                </a:solidFill>
                <a:latin typeface="Bodoni MT" panose="02070603080606020203" pitchFamily="18" charset="0"/>
              </a:rPr>
              <a:t>databricks</a:t>
            </a:r>
            <a:r>
              <a:rPr lang="en-US" sz="6000" dirty="0">
                <a:solidFill>
                  <a:srgbClr val="080300"/>
                </a:solidFill>
                <a:latin typeface="Bodoni MT" panose="02070603080606020203" pitchFamily="18" charset="0"/>
              </a:rPr>
              <a:t> ==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8385" y="1965553"/>
            <a:ext cx="3743333" cy="99257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6000" b="1" spc="113" dirty="0">
                <a:ln w="11430"/>
                <a:blipFill>
                  <a:blip r:embed="rId3"/>
                  <a:tile tx="0" ty="0" sx="100000" sy="100000" flip="none" algn="tl"/>
                </a:blip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STABILITY</a:t>
            </a:r>
          </a:p>
        </p:txBody>
      </p:sp>
    </p:spTree>
    <p:extLst>
      <p:ext uri="{BB962C8B-B14F-4D97-AF65-F5344CB8AC3E}">
        <p14:creationId xmlns:p14="http://schemas.microsoft.com/office/powerpoint/2010/main" val="42647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80519" y="4544956"/>
            <a:ext cx="5573449" cy="438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200" b="1" dirty="0"/>
              <a:t>https://spark.apache.org/releases/spark-release-MAJOR-MINOR-REVISION.html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76" y="988093"/>
            <a:ext cx="5363936" cy="347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85275" y="3327967"/>
            <a:ext cx="5256422" cy="162266"/>
          </a:xfrm>
          <a:prstGeom prst="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3238" y="3497374"/>
            <a:ext cx="5256422" cy="286773"/>
          </a:xfrm>
          <a:prstGeom prst="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53" y="1353230"/>
            <a:ext cx="5207294" cy="243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82488" y="3790270"/>
            <a:ext cx="2698496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100" dirty="0"/>
              <a:t>https://github.com/apache/spark/pull/6841</a:t>
            </a:r>
          </a:p>
        </p:txBody>
      </p:sp>
    </p:spTree>
    <p:extLst>
      <p:ext uri="{BB962C8B-B14F-4D97-AF65-F5344CB8AC3E}">
        <p14:creationId xmlns:p14="http://schemas.microsoft.com/office/powerpoint/2010/main" val="8585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</a:t>
            </a:r>
            <a:endParaRPr lang="en-US" dirty="0"/>
          </a:p>
        </p:txBody>
      </p:sp>
      <p:pic>
        <p:nvPicPr>
          <p:cNvPr id="3074" name="Picture 2" descr="C:\Users\Justin\AppData\Local\Microsoft\Windows\Temporary Internet Files\Content.IE5\VDDEHS92\pugg-wall-clock-large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656" y="1214438"/>
            <a:ext cx="3214688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3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5842" y="497792"/>
            <a:ext cx="8234387" cy="1178237"/>
          </a:xfrm>
        </p:spPr>
        <p:txBody>
          <a:bodyPr/>
          <a:lstStyle/>
          <a:p>
            <a:r>
              <a:rPr lang="en-US" dirty="0" smtClean="0"/>
              <a:t>Me and Spark</a:t>
            </a:r>
            <a:endParaRPr lang="en-US" dirty="0"/>
          </a:p>
        </p:txBody>
      </p:sp>
      <p:pic>
        <p:nvPicPr>
          <p:cNvPr id="7" name="Picture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7866" y="2365267"/>
            <a:ext cx="1828800" cy="1828800"/>
          </a:xfrm>
          <a:prstGeom prst="rect">
            <a:avLst/>
          </a:prstGeom>
        </p:spPr>
      </p:pic>
      <p:pic>
        <p:nvPicPr>
          <p:cNvPr id="1028" name="Picture 4" descr="https://www.coveros.com/wp-content/uploads/2015/08/19502690637b66ff6cae00d1264a0d73-typesafe@2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464" y="3398124"/>
            <a:ext cx="2509708" cy="6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pluralsig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563" y="1397838"/>
            <a:ext cx="2871788" cy="8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ocialtalent.co/wp-content/uploads/blog-content/so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563" y="2146976"/>
            <a:ext cx="3452013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6"/>
          <p:cNvSpPr txBox="1">
            <a:spLocks/>
          </p:cNvSpPr>
          <p:nvPr/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32970" rIns="65939" bIns="32970" rtlCol="0" anchor="b" anchorCtr="0">
            <a:noAutofit/>
          </a:bodyPr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300" dirty="0" smtClean="0"/>
              <a:t>Apache Spark Fundamentals</a:t>
            </a:r>
            <a:endParaRPr lang="en-US" sz="3300" dirty="0"/>
          </a:p>
        </p:txBody>
      </p:sp>
      <p:sp>
        <p:nvSpPr>
          <p:cNvPr id="2" name="Rectangle 1"/>
          <p:cNvSpPr/>
          <p:nvPr/>
        </p:nvSpPr>
        <p:spPr>
          <a:xfrm>
            <a:off x="1140355" y="4378817"/>
            <a:ext cx="68708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https://www.surveymonkey.com/r/B27PKZZ</a:t>
            </a:r>
          </a:p>
        </p:txBody>
      </p:sp>
    </p:spTree>
    <p:extLst>
      <p:ext uri="{BB962C8B-B14F-4D97-AF65-F5344CB8AC3E}">
        <p14:creationId xmlns:p14="http://schemas.microsoft.com/office/powerpoint/2010/main" val="1040442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76E-7 -1.53562E-6 L -0.07093 -0.0932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3" y="-46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Using Spark?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2471" y="1469307"/>
            <a:ext cx="902315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dirty="0">
                <a:solidFill>
                  <a:srgbClr val="7030A0"/>
                </a:solidFill>
              </a:rPr>
              <a:t>Yahoo!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20" y="2546905"/>
            <a:ext cx="1203038" cy="164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760" y="947057"/>
            <a:ext cx="528638" cy="428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6" y="4060833"/>
            <a:ext cx="861332" cy="3431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93" y="2030514"/>
            <a:ext cx="1738960" cy="472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356" y="3272029"/>
            <a:ext cx="2229913" cy="5997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7" y="2614525"/>
            <a:ext cx="1322614" cy="543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28" y="1311899"/>
            <a:ext cx="1135856" cy="7072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41" y="3871784"/>
            <a:ext cx="1704410" cy="721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7" y="691923"/>
            <a:ext cx="1314468" cy="6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Enough talk!</a:t>
            </a:r>
          </a:p>
          <a:p>
            <a:r>
              <a:rPr lang="en-US" dirty="0" smtClean="0"/>
              <a:t>Let’s try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4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Languages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15" y="1441637"/>
            <a:ext cx="3166371" cy="937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07" y="2618056"/>
            <a:ext cx="1263980" cy="2317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21" y="3287330"/>
            <a:ext cx="2897679" cy="9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Languages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15" y="1441637"/>
            <a:ext cx="3166371" cy="937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07" y="2618056"/>
            <a:ext cx="1263980" cy="2317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21" y="3287330"/>
            <a:ext cx="2897679" cy="978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36" y="3152463"/>
            <a:ext cx="1645728" cy="12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391E-6 7.40741E-7 L -0.17166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8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9349E-6 7.40741E-7 L -0.16631 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38" y="1331119"/>
            <a:ext cx="4759524" cy="31730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36219" y="1720624"/>
            <a:ext cx="1071563" cy="237757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5000" dirty="0">
                <a:solidFill>
                  <a:srgbClr val="FFC000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#</a:t>
            </a:r>
            <a:endParaRPr lang="en-US" sz="15000" dirty="0">
              <a:solidFill>
                <a:srgbClr val="FFC000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58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10" y="1331119"/>
            <a:ext cx="4869180" cy="31649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9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10" y="1331119"/>
            <a:ext cx="4869180" cy="316496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10" y="1331119"/>
            <a:ext cx="4869180" cy="3247339"/>
          </a:xfrm>
        </p:spPr>
      </p:pic>
    </p:spTree>
    <p:extLst>
      <p:ext uri="{BB962C8B-B14F-4D97-AF65-F5344CB8AC3E}">
        <p14:creationId xmlns:p14="http://schemas.microsoft.com/office/powerpoint/2010/main" val="44628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10" y="1331119"/>
            <a:ext cx="4869180" cy="324733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10" y="1331119"/>
            <a:ext cx="4869180" cy="324485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500" dirty="0" smtClean="0">
                <a:hlinkClick r:id="rId3"/>
              </a:rPr>
              <a:t>https</a:t>
            </a:r>
            <a:r>
              <a:rPr lang="en-US" sz="1500" dirty="0">
                <a:hlinkClick r:id="rId3"/>
              </a:rPr>
              <a:t>://www.chrisstucchio.com/blog/2013/hadoop_hatred.html</a:t>
            </a:r>
          </a:p>
          <a:p>
            <a:r>
              <a:rPr lang="en-US" sz="1500" dirty="0">
                <a:hlinkClick r:id="rId4"/>
              </a:rPr>
              <a:t>http://aadrake.com/command-line-tools-can-be-235x-faster-than-your-hadoop-cluster.html</a:t>
            </a:r>
            <a:endParaRPr lang="en-US" sz="1500" dirty="0"/>
          </a:p>
          <a:p>
            <a:r>
              <a:rPr lang="en-US" sz="1500" dirty="0">
                <a:hlinkClick r:id="rId5"/>
              </a:rPr>
              <a:t>http://blog.quantifind.com/posts/spark-unit-test/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0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700" dirty="0">
                <a:hlinkClick r:id="rId3"/>
              </a:rPr>
              <a:t>https://spark.apache.org</a:t>
            </a:r>
            <a:endParaRPr lang="en-US" sz="1700" dirty="0"/>
          </a:p>
          <a:p>
            <a:pPr lvl="1"/>
            <a:r>
              <a:rPr lang="en-US" sz="1700" u="sng" dirty="0">
                <a:hlinkClick r:id="rId4"/>
              </a:rPr>
              <a:t>/documentation.html</a:t>
            </a:r>
            <a:endParaRPr lang="en-US" sz="1700" u="sng" dirty="0"/>
          </a:p>
          <a:p>
            <a:pPr lvl="1"/>
            <a:r>
              <a:rPr lang="en-US" sz="1700" u="sng" dirty="0">
                <a:hlinkClick r:id="rId5"/>
              </a:rPr>
              <a:t>/docs/latest/</a:t>
            </a:r>
            <a:endParaRPr lang="en-US" sz="1700" u="sng" dirty="0"/>
          </a:p>
          <a:p>
            <a:pPr lvl="1"/>
            <a:r>
              <a:rPr lang="en-US" sz="1700" u="sng" dirty="0">
                <a:hlinkClick r:id="rId6"/>
              </a:rPr>
              <a:t>/community.html</a:t>
            </a:r>
            <a:endParaRPr lang="en-US" sz="1700" u="sng" dirty="0"/>
          </a:p>
          <a:p>
            <a:pPr lvl="1"/>
            <a:r>
              <a:rPr lang="en-US" sz="1700" u="sng" dirty="0">
                <a:hlinkClick r:id="rId7"/>
              </a:rPr>
              <a:t>/examples.html</a:t>
            </a:r>
            <a:endParaRPr lang="en-US" sz="1700" dirty="0"/>
          </a:p>
          <a:p>
            <a:r>
              <a:rPr lang="en-US" sz="1700" dirty="0"/>
              <a:t>Learning Spark: Lightning-Fast Big Data Analysis </a:t>
            </a:r>
            <a:r>
              <a:rPr lang="en-US" sz="1100" dirty="0"/>
              <a:t>by Holden </a:t>
            </a:r>
            <a:r>
              <a:rPr lang="en-US" sz="1100" dirty="0" err="1"/>
              <a:t>Karau</a:t>
            </a:r>
            <a:r>
              <a:rPr lang="en-US" sz="1100" dirty="0"/>
              <a:t>, Andy </a:t>
            </a:r>
            <a:r>
              <a:rPr lang="en-US" sz="1100" dirty="0" err="1"/>
              <a:t>Konwinski</a:t>
            </a:r>
            <a:r>
              <a:rPr lang="en-US" sz="1100" dirty="0"/>
              <a:t>, Patrick Wendell, </a:t>
            </a:r>
            <a:r>
              <a:rPr lang="en-US" sz="1100" dirty="0" err="1"/>
              <a:t>Matei</a:t>
            </a:r>
            <a:r>
              <a:rPr lang="en-US" sz="1100" dirty="0"/>
              <a:t> </a:t>
            </a:r>
            <a:r>
              <a:rPr lang="en-US" sz="1100" dirty="0" err="1"/>
              <a:t>Zaharia</a:t>
            </a:r>
            <a:endParaRPr lang="en-US" sz="1100" dirty="0"/>
          </a:p>
          <a:p>
            <a:r>
              <a:rPr lang="en-US" sz="1700" dirty="0">
                <a:hlinkClick r:id="rId8"/>
              </a:rPr>
              <a:t>https://www.typesafe.com/activator/templates#filter:spark</a:t>
            </a:r>
            <a:endParaRPr lang="en-US" sz="1700" dirty="0"/>
          </a:p>
          <a:p>
            <a:r>
              <a:rPr lang="en-US" sz="1700" dirty="0">
                <a:hlinkClick r:id="rId9"/>
              </a:rPr>
              <a:t>https://github.com/apache/spark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68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23" name="Picture 22" descr="computer-15847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6212" y="2219483"/>
            <a:ext cx="514350" cy="62384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826968" y="2171700"/>
            <a:ext cx="1400175" cy="742950"/>
            <a:chOff x="2362200" y="3505200"/>
            <a:chExt cx="2534433" cy="1257300"/>
          </a:xfrm>
        </p:grpSpPr>
        <p:pic>
          <p:nvPicPr>
            <p:cNvPr id="25" name="Picture 24" descr="computer-16193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3505200"/>
              <a:ext cx="1315233" cy="800100"/>
            </a:xfrm>
            <a:prstGeom prst="rect">
              <a:avLst/>
            </a:prstGeom>
          </p:spPr>
        </p:pic>
        <p:pic>
          <p:nvPicPr>
            <p:cNvPr id="26" name="Picture 25" descr="computer-16193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0" y="3505200"/>
              <a:ext cx="1315233" cy="800100"/>
            </a:xfrm>
            <a:prstGeom prst="rect">
              <a:avLst/>
            </a:prstGeom>
          </p:spPr>
        </p:pic>
        <p:pic>
          <p:nvPicPr>
            <p:cNvPr id="27" name="Picture 26" descr="computer-16193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2200" y="3962400"/>
              <a:ext cx="1315233" cy="800100"/>
            </a:xfrm>
            <a:prstGeom prst="rect">
              <a:avLst/>
            </a:prstGeom>
          </p:spPr>
        </p:pic>
        <p:pic>
          <p:nvPicPr>
            <p:cNvPr id="28" name="Picture 27" descr="computer-16193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3962400"/>
              <a:ext cx="1315233" cy="800100"/>
            </a:xfrm>
            <a:prstGeom prst="rect">
              <a:avLst/>
            </a:prstGeom>
          </p:spPr>
        </p:pic>
      </p:grpSp>
      <p:pic>
        <p:nvPicPr>
          <p:cNvPr id="29" name="Picture 28" descr="computer-16193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6786" y="2271713"/>
            <a:ext cx="986425" cy="60007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120399" y="3371850"/>
            <a:ext cx="1479198" cy="814387"/>
            <a:chOff x="6477000" y="4495800"/>
            <a:chExt cx="1972264" cy="1085849"/>
          </a:xfrm>
        </p:grpSpPr>
        <p:pic>
          <p:nvPicPr>
            <p:cNvPr id="31" name="Picture 30" descr="1432156105_cabriolet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8337" y="4495800"/>
              <a:ext cx="1810927" cy="1085849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6477000" y="4768970"/>
              <a:ext cx="60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477000" y="4853716"/>
              <a:ext cx="457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479142" y="4938462"/>
              <a:ext cx="228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 descr="1432159172_exercis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4906" y="3454115"/>
            <a:ext cx="1428739" cy="714368"/>
          </a:xfrm>
          <a:prstGeom prst="rect">
            <a:avLst/>
          </a:prstGeom>
        </p:spPr>
      </p:pic>
      <p:pic>
        <p:nvPicPr>
          <p:cNvPr id="36" name="Picture 35" descr="FP_Snail_ico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1902" y="3600450"/>
            <a:ext cx="685800" cy="412552"/>
          </a:xfrm>
          <a:prstGeom prst="rect">
            <a:avLst/>
          </a:prstGeom>
        </p:spPr>
      </p:pic>
      <p:pic>
        <p:nvPicPr>
          <p:cNvPr id="37" name="Picture 36" descr="Spark-logo-192x100px (1)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74198" y="914401"/>
            <a:ext cx="1371600" cy="714374"/>
          </a:xfrm>
          <a:prstGeom prst="rect">
            <a:avLst/>
          </a:prstGeom>
        </p:spPr>
      </p:pic>
      <p:pic>
        <p:nvPicPr>
          <p:cNvPr id="38" name="Picture 37" descr="Apache_Hadoop_Elephant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81575" y="1112972"/>
            <a:ext cx="1600200" cy="51725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60452" y="1139636"/>
            <a:ext cx="1028700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1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sz="21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3122840" y="1335844"/>
            <a:ext cx="12246" cy="2470882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692549" y="1320354"/>
            <a:ext cx="12246" cy="2470882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6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Why</a:t>
            </a:r>
          </a:p>
          <a:p>
            <a:r>
              <a:rPr lang="en-US" dirty="0" err="1" smtClean="0"/>
              <a:t>MapReduce</a:t>
            </a:r>
            <a:r>
              <a:rPr lang="en-US" dirty="0"/>
              <a:t> </a:t>
            </a:r>
            <a:r>
              <a:rPr lang="en-US" dirty="0" smtClean="0"/>
              <a:t>Explosion</a:t>
            </a:r>
          </a:p>
          <a:p>
            <a:r>
              <a:rPr lang="en-US" dirty="0" smtClean="0"/>
              <a:t>Spark’s History</a:t>
            </a:r>
          </a:p>
          <a:p>
            <a:r>
              <a:rPr lang="en-US" dirty="0" smtClean="0"/>
              <a:t>Installation</a:t>
            </a:r>
          </a:p>
          <a:p>
            <a:r>
              <a:rPr lang="en-US" dirty="0" smtClean="0"/>
              <a:t>Hello Big Data!</a:t>
            </a:r>
          </a:p>
          <a:p>
            <a:r>
              <a:rPr lang="en-US" dirty="0" smtClean="0"/>
              <a:t>Additional Resources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65" y="-55107"/>
            <a:ext cx="6094470" cy="5143500"/>
          </a:xfr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76" y="2754387"/>
            <a:ext cx="2472083" cy="8859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53" y="2772755"/>
            <a:ext cx="2628899" cy="6858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351315" y="3343276"/>
            <a:ext cx="2822801" cy="165329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2351314" y="2718707"/>
            <a:ext cx="2822801" cy="390906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606" y="2028815"/>
            <a:ext cx="442974" cy="142895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5584369" y="1990044"/>
            <a:ext cx="759282" cy="200035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>
            <a:spLocks noChangeAspect="1"/>
          </p:cNvSpPr>
          <p:nvPr/>
        </p:nvSpPr>
        <p:spPr>
          <a:xfrm>
            <a:off x="2349277" y="2704424"/>
            <a:ext cx="2822801" cy="390906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351315" y="3529991"/>
            <a:ext cx="2822801" cy="165329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4" y="2023714"/>
            <a:ext cx="192908" cy="135750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6398759" y="2000244"/>
            <a:ext cx="302601" cy="200035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461" y="2200279"/>
            <a:ext cx="785922" cy="100027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1990043" y="2156397"/>
            <a:ext cx="1230767" cy="200035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45" y="4758240"/>
            <a:ext cx="457264" cy="1214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68" y="4758241"/>
            <a:ext cx="1621858" cy="1214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78" y="2808431"/>
            <a:ext cx="1636148" cy="307224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4384222" y="2780378"/>
            <a:ext cx="1659392" cy="353647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169910" y="4730183"/>
            <a:ext cx="2408990" cy="165329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1" y="4843858"/>
            <a:ext cx="2078935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600" dirty="0"/>
              <a:t>http://</a:t>
            </a:r>
            <a:r>
              <a:rPr lang="en-US" sz="600"/>
              <a:t>databricks.com/blog/2014/11/05/</a:t>
            </a:r>
            <a:endParaRPr lang="en-US" sz="600" dirty="0"/>
          </a:p>
          <a:p>
            <a:r>
              <a:rPr lang="en-US" sz="600" dirty="0"/>
              <a:t>spark-officially-sets-a-new-record-in-large-scale-sorting.html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461529" y="4733765"/>
            <a:ext cx="730494" cy="165329"/>
          </a:xfrm>
          <a:prstGeom prst="roundRect">
            <a:avLst/>
          </a:prstGeom>
          <a:noFill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4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  <p:bldP spid="42" grpId="0" animBg="1"/>
      <p:bldP spid="43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Big Data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4760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9241" y="557214"/>
            <a:ext cx="4041322" cy="7001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4100" dirty="0"/>
              <a:t>Big Code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Big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4028" y="1249137"/>
            <a:ext cx="4142232" cy="38943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500" dirty="0"/>
              <a:t>public class </a:t>
            </a:r>
            <a:r>
              <a:rPr lang="en-US" sz="500" dirty="0" err="1"/>
              <a:t>WordCount</a:t>
            </a:r>
            <a:r>
              <a:rPr lang="en-US" sz="500" dirty="0"/>
              <a:t> {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public static class Map extends Mapper&lt;</a:t>
            </a:r>
            <a:r>
              <a:rPr lang="en-US" sz="500" dirty="0" err="1"/>
              <a:t>LongWritable</a:t>
            </a:r>
            <a:r>
              <a:rPr lang="en-US" sz="500" dirty="0"/>
              <a:t>, Text, Text, </a:t>
            </a:r>
            <a:r>
              <a:rPr lang="en-US" sz="500" dirty="0" err="1"/>
              <a:t>IntWritable</a:t>
            </a:r>
            <a:r>
              <a:rPr lang="en-US" sz="500" dirty="0"/>
              <a:t>&gt;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private final static </a:t>
            </a:r>
            <a:r>
              <a:rPr lang="en-US" sz="500" dirty="0" err="1"/>
              <a:t>IntWritable</a:t>
            </a:r>
            <a:r>
              <a:rPr lang="en-US" sz="500" dirty="0"/>
              <a:t> one = new </a:t>
            </a:r>
            <a:r>
              <a:rPr lang="en-US" sz="500" dirty="0" err="1"/>
              <a:t>IntWritable</a:t>
            </a:r>
            <a:r>
              <a:rPr lang="en-US" sz="500" dirty="0"/>
              <a:t>(1);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private Text word = new Text();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public void map(</a:t>
            </a:r>
            <a:r>
              <a:rPr lang="en-US" sz="500" dirty="0" err="1"/>
              <a:t>LongWritable</a:t>
            </a:r>
            <a:r>
              <a:rPr lang="en-US" sz="500" dirty="0"/>
              <a:t> key, Text value, Context context) throws </a:t>
            </a:r>
            <a:r>
              <a:rPr lang="en-US" sz="500" dirty="0" err="1"/>
              <a:t>IOException</a:t>
            </a:r>
            <a:r>
              <a:rPr lang="en-US" sz="500" dirty="0"/>
              <a:t>, </a:t>
            </a:r>
            <a:r>
              <a:rPr lang="en-US" sz="500" dirty="0" err="1" smtClean="0"/>
              <a:t>InterruptedException</a:t>
            </a:r>
            <a:r>
              <a:rPr lang="en-US" sz="500" dirty="0" smtClean="0"/>
              <a:t> {</a:t>
            </a:r>
            <a:endParaRPr lang="en-US" sz="500" dirty="0"/>
          </a:p>
          <a:p>
            <a:pPr>
              <a:spcBef>
                <a:spcPts val="0"/>
              </a:spcBef>
            </a:pPr>
            <a:r>
              <a:rPr lang="en-US" sz="500" dirty="0"/>
              <a:t>         String line = </a:t>
            </a:r>
            <a:r>
              <a:rPr lang="en-US" sz="500" dirty="0" err="1"/>
              <a:t>value.toString</a:t>
            </a:r>
            <a:r>
              <a:rPr lang="en-US" sz="500" dirty="0"/>
              <a:t>();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  <a:r>
              <a:rPr lang="en-US" sz="500" dirty="0" err="1"/>
              <a:t>StringTokenizer</a:t>
            </a:r>
            <a:r>
              <a:rPr lang="en-US" sz="500" dirty="0"/>
              <a:t> </a:t>
            </a:r>
            <a:r>
              <a:rPr lang="en-US" sz="500" dirty="0" err="1"/>
              <a:t>tokenizer</a:t>
            </a:r>
            <a:r>
              <a:rPr lang="en-US" sz="500" dirty="0"/>
              <a:t> = new </a:t>
            </a:r>
            <a:r>
              <a:rPr lang="en-US" sz="500" dirty="0" err="1"/>
              <a:t>StringTokenizer</a:t>
            </a:r>
            <a:r>
              <a:rPr lang="en-US" sz="500" dirty="0"/>
              <a:t>(line);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while (</a:t>
            </a:r>
            <a:r>
              <a:rPr lang="en-US" sz="500" dirty="0" err="1"/>
              <a:t>tokenizer.hasMoreTokens</a:t>
            </a:r>
            <a:r>
              <a:rPr lang="en-US" sz="500" dirty="0"/>
              <a:t>())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    </a:t>
            </a:r>
            <a:r>
              <a:rPr lang="en-US" sz="500" dirty="0" err="1"/>
              <a:t>word.set</a:t>
            </a:r>
            <a:r>
              <a:rPr lang="en-US" sz="500" dirty="0"/>
              <a:t>(</a:t>
            </a:r>
            <a:r>
              <a:rPr lang="en-US" sz="500" dirty="0" err="1"/>
              <a:t>tokenizer.nextToken</a:t>
            </a:r>
            <a:r>
              <a:rPr lang="en-US" sz="500" dirty="0"/>
              <a:t>());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    </a:t>
            </a:r>
            <a:r>
              <a:rPr lang="en-US" sz="500" dirty="0" err="1"/>
              <a:t>context.write</a:t>
            </a:r>
            <a:r>
              <a:rPr lang="en-US" sz="500" dirty="0"/>
              <a:t>(word, one);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</a:t>
            </a:r>
            <a:r>
              <a:rPr lang="en-US" sz="500" dirty="0" smtClean="0"/>
              <a:t>} </a:t>
            </a:r>
            <a:endParaRPr lang="en-US" sz="500" dirty="0"/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public static class Reduce extends Reducer&lt;Text, </a:t>
            </a:r>
            <a:r>
              <a:rPr lang="en-US" sz="500" dirty="0" err="1"/>
              <a:t>IntWritable</a:t>
            </a:r>
            <a:r>
              <a:rPr lang="en-US" sz="500" dirty="0"/>
              <a:t>, Text, </a:t>
            </a:r>
            <a:r>
              <a:rPr lang="en-US" sz="500" dirty="0" err="1"/>
              <a:t>IntWritable</a:t>
            </a:r>
            <a:r>
              <a:rPr lang="en-US" sz="500" dirty="0"/>
              <a:t>&gt; {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public void reduce(Text key, </a:t>
            </a:r>
            <a:r>
              <a:rPr lang="en-US" sz="500" dirty="0" err="1"/>
              <a:t>Iterable</a:t>
            </a:r>
            <a:r>
              <a:rPr lang="en-US" sz="500" dirty="0"/>
              <a:t>&lt;</a:t>
            </a:r>
            <a:r>
              <a:rPr lang="en-US" sz="500" dirty="0" err="1"/>
              <a:t>IntWritable</a:t>
            </a:r>
            <a:r>
              <a:rPr lang="en-US" sz="500" dirty="0"/>
              <a:t>&gt; values, Context context)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throws </a:t>
            </a:r>
            <a:r>
              <a:rPr lang="en-US" sz="500" dirty="0" err="1"/>
              <a:t>IOException</a:t>
            </a:r>
            <a:r>
              <a:rPr lang="en-US" sz="500" dirty="0"/>
              <a:t>, </a:t>
            </a:r>
            <a:r>
              <a:rPr lang="en-US" sz="500" dirty="0" err="1"/>
              <a:t>InterruptedException</a:t>
            </a:r>
            <a:r>
              <a:rPr lang="en-US" sz="500" dirty="0"/>
              <a:t>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  <a:r>
              <a:rPr lang="en-US" sz="500" dirty="0" err="1"/>
              <a:t>int</a:t>
            </a:r>
            <a:r>
              <a:rPr lang="en-US" sz="500" dirty="0"/>
              <a:t> sum = 0;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for (</a:t>
            </a:r>
            <a:r>
              <a:rPr lang="en-US" sz="500" dirty="0" err="1"/>
              <a:t>IntWritable</a:t>
            </a:r>
            <a:r>
              <a:rPr lang="en-US" sz="500" dirty="0"/>
              <a:t> </a:t>
            </a:r>
            <a:r>
              <a:rPr lang="en-US" sz="500" dirty="0" err="1"/>
              <a:t>val</a:t>
            </a:r>
            <a:r>
              <a:rPr lang="en-US" sz="500" dirty="0"/>
              <a:t> : values)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    sum += </a:t>
            </a:r>
            <a:r>
              <a:rPr lang="en-US" sz="500" dirty="0" err="1"/>
              <a:t>val.get</a:t>
            </a:r>
            <a:r>
              <a:rPr lang="en-US" sz="500" dirty="0"/>
              <a:t>();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  <a:r>
              <a:rPr lang="en-US" sz="500" dirty="0" err="1"/>
              <a:t>context.write</a:t>
            </a:r>
            <a:r>
              <a:rPr lang="en-US" sz="500" dirty="0"/>
              <a:t>(key, new </a:t>
            </a:r>
            <a:r>
              <a:rPr lang="en-US" sz="500" dirty="0" err="1"/>
              <a:t>IntWritable</a:t>
            </a:r>
            <a:r>
              <a:rPr lang="en-US" sz="500" dirty="0"/>
              <a:t>(sum));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public static void main(String[] </a:t>
            </a:r>
            <a:r>
              <a:rPr lang="en-US" sz="500" dirty="0" err="1"/>
              <a:t>args</a:t>
            </a:r>
            <a:r>
              <a:rPr lang="en-US" sz="500" dirty="0"/>
              <a:t>) throws Exception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Configuration </a:t>
            </a:r>
            <a:r>
              <a:rPr lang="en-US" sz="500" dirty="0" err="1"/>
              <a:t>conf</a:t>
            </a:r>
            <a:r>
              <a:rPr lang="en-US" sz="500" dirty="0"/>
              <a:t> = new Configuration();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Job </a:t>
            </a:r>
            <a:r>
              <a:rPr lang="en-US" sz="500" dirty="0" err="1"/>
              <a:t>job</a:t>
            </a:r>
            <a:r>
              <a:rPr lang="en-US" sz="500" dirty="0"/>
              <a:t> = new Job(</a:t>
            </a:r>
            <a:r>
              <a:rPr lang="en-US" sz="500" dirty="0" err="1"/>
              <a:t>conf</a:t>
            </a:r>
            <a:r>
              <a:rPr lang="en-US" sz="500" dirty="0"/>
              <a:t>, "</a:t>
            </a:r>
            <a:r>
              <a:rPr lang="en-US" sz="500" dirty="0" err="1"/>
              <a:t>wordcount</a:t>
            </a:r>
            <a:r>
              <a:rPr lang="en-US" sz="500" dirty="0"/>
              <a:t>");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job.setOutputKeyClass</a:t>
            </a:r>
            <a:r>
              <a:rPr lang="en-US" sz="500" dirty="0"/>
              <a:t>(</a:t>
            </a:r>
            <a:r>
              <a:rPr lang="en-US" sz="500" dirty="0" err="1"/>
              <a:t>Text.class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job.setOutputValueClass</a:t>
            </a:r>
            <a:r>
              <a:rPr lang="en-US" sz="500" dirty="0"/>
              <a:t>(</a:t>
            </a:r>
            <a:r>
              <a:rPr lang="en-US" sz="500" dirty="0" err="1"/>
              <a:t>IntWritable.class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job.setMapperClass</a:t>
            </a:r>
            <a:r>
              <a:rPr lang="en-US" sz="500" dirty="0"/>
              <a:t>(</a:t>
            </a:r>
            <a:r>
              <a:rPr lang="en-US" sz="500" dirty="0" err="1"/>
              <a:t>Map.class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job.setReducerClass</a:t>
            </a:r>
            <a:r>
              <a:rPr lang="en-US" sz="500" dirty="0"/>
              <a:t>(</a:t>
            </a:r>
            <a:r>
              <a:rPr lang="en-US" sz="500" dirty="0" err="1"/>
              <a:t>Reduce.class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job.setInputFormatClass</a:t>
            </a:r>
            <a:r>
              <a:rPr lang="en-US" sz="500" dirty="0"/>
              <a:t>(</a:t>
            </a:r>
            <a:r>
              <a:rPr lang="en-US" sz="500" dirty="0" err="1"/>
              <a:t>TextInputFormat.class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job.setOutputFormatClass</a:t>
            </a:r>
            <a:r>
              <a:rPr lang="en-US" sz="500" dirty="0"/>
              <a:t>(</a:t>
            </a:r>
            <a:r>
              <a:rPr lang="en-US" sz="500" dirty="0" err="1"/>
              <a:t>TextOutputFormat.class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FileInputFormat.addInputPath</a:t>
            </a:r>
            <a:r>
              <a:rPr lang="en-US" sz="500" dirty="0"/>
              <a:t>(job, new Path(</a:t>
            </a:r>
            <a:r>
              <a:rPr lang="en-US" sz="500" dirty="0" err="1"/>
              <a:t>args</a:t>
            </a:r>
            <a:r>
              <a:rPr lang="en-US" sz="500" dirty="0"/>
              <a:t>[0]));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FileOutputFormat.setOutputPath</a:t>
            </a:r>
            <a:r>
              <a:rPr lang="en-US" sz="500" dirty="0"/>
              <a:t>(job, new Path(</a:t>
            </a:r>
            <a:r>
              <a:rPr lang="en-US" sz="500" dirty="0" err="1"/>
              <a:t>args</a:t>
            </a:r>
            <a:r>
              <a:rPr lang="en-US" sz="500" dirty="0"/>
              <a:t>[1]));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job.waitForCompletion</a:t>
            </a:r>
            <a:r>
              <a:rPr lang="en-US" sz="500" dirty="0"/>
              <a:t>(true);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}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}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01902" y="557214"/>
            <a:ext cx="2071116" cy="449199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00187" y="557216"/>
            <a:ext cx="2071116" cy="449198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41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Big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4028" y="1249135"/>
            <a:ext cx="4138598" cy="389436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500" dirty="0"/>
              <a:t>public class </a:t>
            </a:r>
            <a:r>
              <a:rPr lang="en-US" sz="500" dirty="0" err="1"/>
              <a:t>WordCount</a:t>
            </a:r>
            <a:r>
              <a:rPr lang="en-US" sz="500" dirty="0"/>
              <a:t> {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public static class Map extends Mapper&lt;</a:t>
            </a:r>
            <a:r>
              <a:rPr lang="en-US" sz="500" dirty="0" err="1"/>
              <a:t>LongWritable</a:t>
            </a:r>
            <a:r>
              <a:rPr lang="en-US" sz="500" dirty="0"/>
              <a:t>, Text, Text, </a:t>
            </a:r>
            <a:r>
              <a:rPr lang="en-US" sz="500" dirty="0" err="1"/>
              <a:t>IntWritable</a:t>
            </a:r>
            <a:r>
              <a:rPr lang="en-US" sz="500" dirty="0"/>
              <a:t>&gt;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private final static </a:t>
            </a:r>
            <a:r>
              <a:rPr lang="en-US" sz="500" dirty="0" err="1"/>
              <a:t>IntWritable</a:t>
            </a:r>
            <a:r>
              <a:rPr lang="en-US" sz="500" dirty="0"/>
              <a:t> one = new </a:t>
            </a:r>
            <a:r>
              <a:rPr lang="en-US" sz="500" dirty="0" err="1"/>
              <a:t>IntWritable</a:t>
            </a:r>
            <a:r>
              <a:rPr lang="en-US" sz="500" dirty="0"/>
              <a:t>(1);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private Text word = new Text();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public void map(</a:t>
            </a:r>
            <a:r>
              <a:rPr lang="en-US" sz="500" dirty="0" err="1"/>
              <a:t>LongWritable</a:t>
            </a:r>
            <a:r>
              <a:rPr lang="en-US" sz="500" dirty="0"/>
              <a:t> key, Text value, Context context) throws </a:t>
            </a:r>
            <a:r>
              <a:rPr lang="en-US" sz="500" dirty="0" err="1"/>
              <a:t>IOException</a:t>
            </a:r>
            <a:r>
              <a:rPr lang="en-US" sz="500" dirty="0"/>
              <a:t>, </a:t>
            </a:r>
            <a:r>
              <a:rPr lang="en-US" sz="500" dirty="0" err="1" smtClean="0"/>
              <a:t>InterruptedException</a:t>
            </a:r>
            <a:r>
              <a:rPr lang="en-US" sz="500" dirty="0"/>
              <a:t> </a:t>
            </a:r>
            <a:r>
              <a:rPr lang="en-US" sz="500" dirty="0" smtClean="0"/>
              <a:t>{</a:t>
            </a:r>
            <a:endParaRPr lang="en-US" sz="500" dirty="0"/>
          </a:p>
          <a:p>
            <a:pPr>
              <a:spcBef>
                <a:spcPts val="0"/>
              </a:spcBef>
            </a:pPr>
            <a:r>
              <a:rPr lang="en-US" sz="500" dirty="0"/>
              <a:t>         String line = </a:t>
            </a:r>
            <a:r>
              <a:rPr lang="en-US" sz="500" dirty="0" err="1"/>
              <a:t>value.toString</a:t>
            </a:r>
            <a:r>
              <a:rPr lang="en-US" sz="500" dirty="0"/>
              <a:t>();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  <a:r>
              <a:rPr lang="en-US" sz="500" dirty="0" err="1"/>
              <a:t>StringTokenizer</a:t>
            </a:r>
            <a:r>
              <a:rPr lang="en-US" sz="500" dirty="0"/>
              <a:t> </a:t>
            </a:r>
            <a:r>
              <a:rPr lang="en-US" sz="500" dirty="0" err="1"/>
              <a:t>tokenizer</a:t>
            </a:r>
            <a:r>
              <a:rPr lang="en-US" sz="500" dirty="0"/>
              <a:t> = new </a:t>
            </a:r>
            <a:r>
              <a:rPr lang="en-US" sz="500" dirty="0" err="1"/>
              <a:t>StringTokenizer</a:t>
            </a:r>
            <a:r>
              <a:rPr lang="en-US" sz="500" dirty="0"/>
              <a:t>(line);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while (</a:t>
            </a:r>
            <a:r>
              <a:rPr lang="en-US" sz="500" dirty="0" err="1"/>
              <a:t>tokenizer.hasMoreTokens</a:t>
            </a:r>
            <a:r>
              <a:rPr lang="en-US" sz="500" dirty="0"/>
              <a:t>())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    </a:t>
            </a:r>
            <a:r>
              <a:rPr lang="en-US" sz="500" dirty="0" err="1"/>
              <a:t>word.set</a:t>
            </a:r>
            <a:r>
              <a:rPr lang="en-US" sz="500" dirty="0"/>
              <a:t>(</a:t>
            </a:r>
            <a:r>
              <a:rPr lang="en-US" sz="500" dirty="0" err="1"/>
              <a:t>tokenizer.nextToken</a:t>
            </a:r>
            <a:r>
              <a:rPr lang="en-US" sz="500" dirty="0"/>
              <a:t>());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    </a:t>
            </a:r>
            <a:r>
              <a:rPr lang="en-US" sz="500" dirty="0" err="1"/>
              <a:t>context.write</a:t>
            </a:r>
            <a:r>
              <a:rPr lang="en-US" sz="500" dirty="0"/>
              <a:t>(word, one);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}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public static class Reduce extends Reducer&lt;Text, </a:t>
            </a:r>
            <a:r>
              <a:rPr lang="en-US" sz="500" dirty="0" err="1"/>
              <a:t>IntWritable</a:t>
            </a:r>
            <a:r>
              <a:rPr lang="en-US" sz="500" dirty="0"/>
              <a:t>, Text, </a:t>
            </a:r>
            <a:r>
              <a:rPr lang="en-US" sz="500" dirty="0" err="1"/>
              <a:t>IntWritable</a:t>
            </a:r>
            <a:r>
              <a:rPr lang="en-US" sz="500" dirty="0"/>
              <a:t>&gt; {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public void reduce(Text key, </a:t>
            </a:r>
            <a:r>
              <a:rPr lang="en-US" sz="500" dirty="0" err="1"/>
              <a:t>Iterable</a:t>
            </a:r>
            <a:r>
              <a:rPr lang="en-US" sz="500" dirty="0"/>
              <a:t>&lt;</a:t>
            </a:r>
            <a:r>
              <a:rPr lang="en-US" sz="500" dirty="0" err="1"/>
              <a:t>IntWritable</a:t>
            </a:r>
            <a:r>
              <a:rPr lang="en-US" sz="500" dirty="0"/>
              <a:t>&gt; values, Context context)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throws </a:t>
            </a:r>
            <a:r>
              <a:rPr lang="en-US" sz="500" dirty="0" err="1"/>
              <a:t>IOException</a:t>
            </a:r>
            <a:r>
              <a:rPr lang="en-US" sz="500" dirty="0"/>
              <a:t>, </a:t>
            </a:r>
            <a:r>
              <a:rPr lang="en-US" sz="500" dirty="0" err="1"/>
              <a:t>InterruptedException</a:t>
            </a:r>
            <a:r>
              <a:rPr lang="en-US" sz="500" dirty="0"/>
              <a:t>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  <a:r>
              <a:rPr lang="en-US" sz="500" dirty="0" err="1"/>
              <a:t>int</a:t>
            </a:r>
            <a:r>
              <a:rPr lang="en-US" sz="500" dirty="0"/>
              <a:t> sum = 0;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for (</a:t>
            </a:r>
            <a:r>
              <a:rPr lang="en-US" sz="500" dirty="0" err="1"/>
              <a:t>IntWritable</a:t>
            </a:r>
            <a:r>
              <a:rPr lang="en-US" sz="500" dirty="0"/>
              <a:t> </a:t>
            </a:r>
            <a:r>
              <a:rPr lang="en-US" sz="500" dirty="0" err="1"/>
              <a:t>val</a:t>
            </a:r>
            <a:r>
              <a:rPr lang="en-US" sz="500" dirty="0"/>
              <a:t> : values)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    sum += </a:t>
            </a:r>
            <a:r>
              <a:rPr lang="en-US" sz="500" dirty="0" err="1"/>
              <a:t>val.get</a:t>
            </a:r>
            <a:r>
              <a:rPr lang="en-US" sz="500" dirty="0"/>
              <a:t>();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  <a:r>
              <a:rPr lang="en-US" sz="500" dirty="0" err="1"/>
              <a:t>context.write</a:t>
            </a:r>
            <a:r>
              <a:rPr lang="en-US" sz="500" dirty="0"/>
              <a:t>(key, new </a:t>
            </a:r>
            <a:r>
              <a:rPr lang="en-US" sz="500" dirty="0" err="1"/>
              <a:t>IntWritable</a:t>
            </a:r>
            <a:r>
              <a:rPr lang="en-US" sz="500" dirty="0"/>
              <a:t>(sum));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}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public static void main(String[] </a:t>
            </a:r>
            <a:r>
              <a:rPr lang="en-US" sz="500" dirty="0" err="1"/>
              <a:t>args</a:t>
            </a:r>
            <a:r>
              <a:rPr lang="en-US" sz="500" dirty="0"/>
              <a:t>) throws Exception {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Configuration </a:t>
            </a:r>
            <a:r>
              <a:rPr lang="en-US" sz="500" dirty="0" err="1"/>
              <a:t>conf</a:t>
            </a:r>
            <a:r>
              <a:rPr lang="en-US" sz="500" dirty="0"/>
              <a:t> = new Configuration();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Job </a:t>
            </a:r>
            <a:r>
              <a:rPr lang="en-US" sz="500" dirty="0" err="1"/>
              <a:t>job</a:t>
            </a:r>
            <a:r>
              <a:rPr lang="en-US" sz="500" dirty="0"/>
              <a:t> = new Job(</a:t>
            </a:r>
            <a:r>
              <a:rPr lang="en-US" sz="500" dirty="0" err="1"/>
              <a:t>conf</a:t>
            </a:r>
            <a:r>
              <a:rPr lang="en-US" sz="500" dirty="0"/>
              <a:t>, "</a:t>
            </a:r>
            <a:r>
              <a:rPr lang="en-US" sz="500" dirty="0" err="1"/>
              <a:t>wordcount</a:t>
            </a:r>
            <a:r>
              <a:rPr lang="en-US" sz="500" dirty="0"/>
              <a:t>");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job.setOutputKeyClass</a:t>
            </a:r>
            <a:r>
              <a:rPr lang="en-US" sz="500" dirty="0"/>
              <a:t>(</a:t>
            </a:r>
            <a:r>
              <a:rPr lang="en-US" sz="500" dirty="0" err="1"/>
              <a:t>Text.class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job.setOutputValueClass</a:t>
            </a:r>
            <a:r>
              <a:rPr lang="en-US" sz="500" dirty="0"/>
              <a:t>(</a:t>
            </a:r>
            <a:r>
              <a:rPr lang="en-US" sz="500" dirty="0" err="1"/>
              <a:t>IntWritable.class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job.setMapperClass</a:t>
            </a:r>
            <a:r>
              <a:rPr lang="en-US" sz="500" dirty="0"/>
              <a:t>(</a:t>
            </a:r>
            <a:r>
              <a:rPr lang="en-US" sz="500" dirty="0" err="1"/>
              <a:t>Map.class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job.setReducerClass</a:t>
            </a:r>
            <a:r>
              <a:rPr lang="en-US" sz="500" dirty="0"/>
              <a:t>(</a:t>
            </a:r>
            <a:r>
              <a:rPr lang="en-US" sz="500" dirty="0" err="1"/>
              <a:t>Reduce.class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job.setInputFormatClass</a:t>
            </a:r>
            <a:r>
              <a:rPr lang="en-US" sz="500" dirty="0"/>
              <a:t>(</a:t>
            </a:r>
            <a:r>
              <a:rPr lang="en-US" sz="500" dirty="0" err="1"/>
              <a:t>TextInputFormat.class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job.setOutputFormatClass</a:t>
            </a:r>
            <a:r>
              <a:rPr lang="en-US" sz="500" dirty="0"/>
              <a:t>(</a:t>
            </a:r>
            <a:r>
              <a:rPr lang="en-US" sz="500" dirty="0" err="1"/>
              <a:t>TextOutputFormat.class</a:t>
            </a:r>
            <a:r>
              <a:rPr lang="en-US" sz="500" dirty="0"/>
              <a:t>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FileInputFormat.addInputPath</a:t>
            </a:r>
            <a:r>
              <a:rPr lang="en-US" sz="500" dirty="0"/>
              <a:t>(job, new Path(</a:t>
            </a:r>
            <a:r>
              <a:rPr lang="en-US" sz="500" dirty="0" err="1"/>
              <a:t>args</a:t>
            </a:r>
            <a:r>
              <a:rPr lang="en-US" sz="500" dirty="0"/>
              <a:t>[0]));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FileOutputFormat.setOutputPath</a:t>
            </a:r>
            <a:r>
              <a:rPr lang="en-US" sz="500" dirty="0"/>
              <a:t>(job, new Path(</a:t>
            </a:r>
            <a:r>
              <a:rPr lang="en-US" sz="500" dirty="0" err="1"/>
              <a:t>args</a:t>
            </a:r>
            <a:r>
              <a:rPr lang="en-US" sz="500" dirty="0"/>
              <a:t>[1]));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   </a:t>
            </a:r>
            <a:r>
              <a:rPr lang="en-US" sz="500" dirty="0" err="1"/>
              <a:t>job.waitForCompletion</a:t>
            </a:r>
            <a:r>
              <a:rPr lang="en-US" sz="500" dirty="0"/>
              <a:t>(true);</a:t>
            </a:r>
          </a:p>
          <a:p>
            <a:pPr>
              <a:spcBef>
                <a:spcPts val="0"/>
              </a:spcBef>
            </a:pPr>
            <a:r>
              <a:rPr lang="en-US" sz="500" dirty="0"/>
              <a:t>  }         </a:t>
            </a:r>
          </a:p>
          <a:p>
            <a:pPr>
              <a:spcBef>
                <a:spcPts val="0"/>
              </a:spcBef>
            </a:pPr>
            <a:r>
              <a:rPr lang="en-US" sz="500" dirty="0"/>
              <a:t>}</a:t>
            </a:r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4659765" y="1249712"/>
            <a:ext cx="4046220" cy="35216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137160" tIns="102870" rIns="137160" bIns="102870" rtlCol="0">
            <a:noAutofit/>
          </a:bodyPr>
          <a:lstStyle>
            <a:lvl1pPr marL="0" indent="0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6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297129" indent="0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None/>
              <a:defRPr sz="24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96289" indent="0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None/>
              <a:defRPr sz="2200" b="0" i="0" kern="12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83245" indent="0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None/>
              <a:defRPr sz="20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96931" indent="0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None/>
              <a:tabLst/>
              <a:defRPr sz="1800" b="0" i="0" kern="1200" baseline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object </a:t>
            </a:r>
            <a:r>
              <a:rPr lang="en-US" sz="1200" dirty="0" err="1"/>
              <a:t>WordCount</a:t>
            </a:r>
            <a:r>
              <a:rPr lang="en-US" sz="1200" dirty="0"/>
              <a:t>{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def</a:t>
            </a:r>
            <a:r>
              <a:rPr lang="en-US" sz="1200" dirty="0"/>
              <a:t> main(</a:t>
            </a:r>
            <a:r>
              <a:rPr lang="en-US" sz="1200" dirty="0" err="1"/>
              <a:t>def</a:t>
            </a:r>
            <a:r>
              <a:rPr lang="en-US" sz="1200" dirty="0"/>
              <a:t> main(</a:t>
            </a:r>
            <a:r>
              <a:rPr lang="en-US" sz="1200" dirty="0" err="1"/>
              <a:t>args</a:t>
            </a:r>
            <a:r>
              <a:rPr lang="en-US" sz="1200" dirty="0"/>
              <a:t>: Array[String])){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val</a:t>
            </a:r>
            <a:r>
              <a:rPr lang="en-US" sz="1200" dirty="0"/>
              <a:t> </a:t>
            </a:r>
            <a:r>
              <a:rPr lang="en-US" sz="1200" dirty="0" err="1"/>
              <a:t>sparkConf</a:t>
            </a:r>
            <a:r>
              <a:rPr lang="en-US" sz="1200" dirty="0"/>
              <a:t> = new </a:t>
            </a:r>
            <a:r>
              <a:rPr lang="en-US" sz="1200" dirty="0" err="1"/>
              <a:t>SparkConf</a:t>
            </a:r>
            <a:r>
              <a:rPr lang="en-US" sz="1200" dirty="0"/>
              <a:t>()</a:t>
            </a:r>
          </a:p>
          <a:p>
            <a:r>
              <a:rPr lang="en-US" sz="1200" dirty="0"/>
              <a:t>                   </a:t>
            </a:r>
            <a:r>
              <a:rPr lang="en-US" sz="1200" dirty="0" smtClean="0"/>
              <a:t> .</a:t>
            </a:r>
            <a:r>
              <a:rPr lang="en-US" sz="1200" dirty="0" err="1"/>
              <a:t>setAppName</a:t>
            </a:r>
            <a:r>
              <a:rPr lang="en-US" sz="1200" dirty="0"/>
              <a:t>("</a:t>
            </a:r>
            <a:r>
              <a:rPr lang="en-US" sz="1200" dirty="0" err="1"/>
              <a:t>wordcount</a:t>
            </a:r>
            <a:r>
              <a:rPr lang="en-US" sz="1200" dirty="0"/>
              <a:t>")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val</a:t>
            </a:r>
            <a:r>
              <a:rPr lang="en-US" sz="1200" dirty="0"/>
              <a:t> </a:t>
            </a:r>
            <a:r>
              <a:rPr lang="en-US" sz="1200" dirty="0" err="1"/>
              <a:t>sc</a:t>
            </a:r>
            <a:r>
              <a:rPr lang="en-US" sz="1200" dirty="0"/>
              <a:t> = new </a:t>
            </a:r>
            <a:r>
              <a:rPr lang="en-US" sz="1200" dirty="0" err="1"/>
              <a:t>SparkContext</a:t>
            </a:r>
            <a:r>
              <a:rPr lang="en-US" sz="1200" dirty="0"/>
              <a:t>(</a:t>
            </a:r>
            <a:r>
              <a:rPr lang="en-US" sz="1200" dirty="0" err="1"/>
              <a:t>sparkConf</a:t>
            </a:r>
            <a:r>
              <a:rPr lang="en-US" sz="1200" dirty="0"/>
              <a:t>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sc.textFile</a:t>
            </a:r>
            <a:r>
              <a:rPr lang="en-US" sz="1200" dirty="0"/>
              <a:t>(</a:t>
            </a:r>
            <a:r>
              <a:rPr lang="en-US" sz="1200" dirty="0" err="1"/>
              <a:t>args</a:t>
            </a:r>
            <a:r>
              <a:rPr lang="en-US" sz="1200" dirty="0"/>
              <a:t>(0))</a:t>
            </a:r>
          </a:p>
          <a:p>
            <a:r>
              <a:rPr lang="en-US" sz="1200" dirty="0"/>
              <a:t>      .</a:t>
            </a:r>
            <a:r>
              <a:rPr lang="en-US" sz="1200" dirty="0" err="1"/>
              <a:t>flatMap</a:t>
            </a:r>
            <a:r>
              <a:rPr lang="en-US" sz="1200" dirty="0"/>
              <a:t>(_.split(" "))</a:t>
            </a:r>
          </a:p>
          <a:p>
            <a:r>
              <a:rPr lang="en-US" sz="1200" dirty="0"/>
              <a:t>      .</a:t>
            </a:r>
            <a:r>
              <a:rPr lang="en-US" sz="1200" dirty="0" err="1"/>
              <a:t>countByValue</a:t>
            </a:r>
            <a:endParaRPr lang="en-US" sz="1200" dirty="0"/>
          </a:p>
          <a:p>
            <a:r>
              <a:rPr lang="en-US" sz="1200" dirty="0"/>
              <a:t>      .</a:t>
            </a:r>
            <a:r>
              <a:rPr lang="en-US" sz="1200" dirty="0" err="1"/>
              <a:t>saveAsTextFile</a:t>
            </a:r>
            <a:r>
              <a:rPr lang="en-US" sz="1200" dirty="0"/>
              <a:t>(</a:t>
            </a:r>
            <a:r>
              <a:rPr lang="en-US" sz="1200" dirty="0" err="1"/>
              <a:t>args</a:t>
            </a:r>
            <a:r>
              <a:rPr lang="en-US" sz="1200" dirty="0"/>
              <a:t>(1))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59766" y="930728"/>
            <a:ext cx="4046219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1200" b="1" dirty="0"/>
              <a:t>Tiny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9241" y="549520"/>
            <a:ext cx="4041322" cy="700192"/>
          </a:xfrm>
          <a:prstGeom prst="rect">
            <a:avLst/>
          </a:prstGeom>
          <a:noFill/>
        </p:spPr>
        <p:txBody>
          <a:bodyPr wrap="square" lIns="68580" tIns="34290" rIns="68580" bIns="34290" rtlCol="0" anchor="b">
            <a:spAutoFit/>
          </a:bodyPr>
          <a:lstStyle/>
          <a:p>
            <a:pPr algn="ctr"/>
            <a:r>
              <a:rPr lang="en-US" sz="4100" dirty="0"/>
              <a:t>Big Code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501902" y="557214"/>
            <a:ext cx="2071116" cy="449443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01902" y="557215"/>
            <a:ext cx="2071116" cy="449443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070773" y="2825058"/>
            <a:ext cx="2271713" cy="1272553"/>
          </a:xfrm>
          <a:prstGeom prst="rect">
            <a:avLst/>
          </a:prstGeom>
          <a:noFill/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5023" y="1787549"/>
            <a:ext cx="2010025" cy="525525"/>
          </a:xfrm>
          <a:prstGeom prst="rect">
            <a:avLst/>
          </a:prstGeom>
          <a:noFill/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5024" y="2709379"/>
            <a:ext cx="1540042" cy="430667"/>
          </a:xfrm>
          <a:prstGeom prst="rect">
            <a:avLst/>
          </a:prstGeom>
          <a:noFill/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8145" y="4350276"/>
            <a:ext cx="2069431" cy="276725"/>
          </a:xfrm>
          <a:prstGeom prst="rect">
            <a:avLst/>
          </a:prstGeom>
          <a:noFill/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1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9799E-6 3.7037E-7 L 0.00079 0.0122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602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2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7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9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50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7" dur="50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9" dur="50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2" dur="50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7" dur="50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2" dur="50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500" fill="hold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500" fill="hold"/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7" dur="500" fill="hold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2" dur="500" fill="hold"/>
                                        <p:tgtEl>
                                          <p:spTgt spid="1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3" dur="500" fill="hold"/>
                                        <p:tgtEl>
                                          <p:spTgt spid="1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1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7" dur="500" fill="hold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8" dur="500" fill="hold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2" dur="500" fill="hold"/>
                                        <p:tgtEl>
                                          <p:spTgt spid="1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3" dur="500" fill="hold"/>
                                        <p:tgtEl>
                                          <p:spTgt spid="1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1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1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7" dur="500" fill="hold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8" dur="500" fill="hold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9" dur="500" fill="hold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2" dur="500" fill="hold"/>
                                        <p:tgtEl>
                                          <p:spTgt spid="1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3" dur="500" fill="hold"/>
                                        <p:tgtEl>
                                          <p:spTgt spid="1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4" dur="500" fill="hold"/>
                                        <p:tgtEl>
                                          <p:spTgt spid="1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7" dur="500" fill="hold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9" dur="500" fill="hold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1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1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1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1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7" dur="500" fill="hold"/>
                                        <p:tgtEl>
                                          <p:spTgt spid="1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1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9" dur="500" fill="hold"/>
                                        <p:tgtEl>
                                          <p:spTgt spid="1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2" dur="500" fill="hold"/>
                                        <p:tgtEl>
                                          <p:spTgt spid="1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1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4" dur="500" fill="hold"/>
                                        <p:tgtEl>
                                          <p:spTgt spid="1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7" dur="500" fill="hold"/>
                                        <p:tgtEl>
                                          <p:spTgt spid="1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1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9" dur="500" fill="hold"/>
                                        <p:tgtEl>
                                          <p:spTgt spid="1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2" dur="500" fill="hold"/>
                                        <p:tgtEl>
                                          <p:spTgt spid="1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1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4" dur="500" fill="hold"/>
                                        <p:tgtEl>
                                          <p:spTgt spid="1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1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7" dur="500" fill="hold"/>
                                        <p:tgtEl>
                                          <p:spTgt spid="1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1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9" dur="500" fill="hold"/>
                                        <p:tgtEl>
                                          <p:spTgt spid="1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1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2" dur="500" fill="hold"/>
                                        <p:tgtEl>
                                          <p:spTgt spid="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4" dur="500" fill="hold"/>
                                        <p:tgtEl>
                                          <p:spTgt spid="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7" dur="500" fill="hold"/>
                                        <p:tgtEl>
                                          <p:spTgt spid="1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1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19" dur="500" fill="hold"/>
                                        <p:tgtEl>
                                          <p:spTgt spid="1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1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2" dur="500" fill="hold"/>
                                        <p:tgtEl>
                                          <p:spTgt spid="1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1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4" dur="500" fill="hold"/>
                                        <p:tgtEl>
                                          <p:spTgt spid="1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1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7" dur="500" fill="hold"/>
                                        <p:tgtEl>
                                          <p:spTgt spid="1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1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9" dur="500" fill="hold"/>
                                        <p:tgtEl>
                                          <p:spTgt spid="1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2" dur="500" fill="hold"/>
                                        <p:tgtEl>
                                          <p:spTgt spid="1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1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4" dur="500" fill="hold"/>
                                        <p:tgtEl>
                                          <p:spTgt spid="1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7" dur="500" fill="hold"/>
                                        <p:tgtEl>
                                          <p:spTgt spid="1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1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9" dur="500" fill="hold"/>
                                        <p:tgtEl>
                                          <p:spTgt spid="1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1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2" dur="500" fill="hold"/>
                                        <p:tgtEl>
                                          <p:spTgt spid="1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1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4" dur="500" fill="hold"/>
                                        <p:tgtEl>
                                          <p:spTgt spid="1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1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0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9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0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4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5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6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9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1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2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4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6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9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0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4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5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6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9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0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1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2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4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5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6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7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9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0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1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4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5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6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9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0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1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4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5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6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7" dur="500" fill="hold"/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9" dur="50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0" dur="50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1" dur="50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2" dur="500" fill="hold"/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4" dur="50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5" dur="50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56" dur="50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9" dur="50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0" dur="50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1" dur="50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2" dur="500" fill="hold"/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4" dur="50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5" dur="50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6" dur="50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7" dur="500" fill="hold"/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9" dur="50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0" dur="50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1" dur="50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4" dur="500" fill="hold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5" dur="500" fill="hold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6" dur="500" fill="hold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7" dur="500" fill="hold"/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9" dur="500" fill="hold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0" dur="500" fill="hold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1" dur="500" fill="hold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2" dur="500" fill="hold"/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4" dur="500" fill="hold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5" dur="500" fill="hold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6" dur="500" fill="hold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7" dur="500" fill="hold"/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9" dur="500" fill="hold"/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0" dur="500" fill="hold"/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1" dur="500" fill="hold"/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2" dur="500" fill="hold"/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4" dur="500" fill="hold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5" dur="500" fill="hold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6" dur="500" fill="hold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7" dur="500" fill="hold"/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9" dur="500" fill="hold"/>
                                        <p:tgtEl>
                                          <p:spTgt spid="1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0" dur="500" fill="hold"/>
                                        <p:tgtEl>
                                          <p:spTgt spid="1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1" dur="500" fill="hold"/>
                                        <p:tgtEl>
                                          <p:spTgt spid="1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2" dur="500" fill="hold"/>
                                        <p:tgtEl>
                                          <p:spTgt spid="1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4" dur="500" fill="hold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5" dur="500" fill="hold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6" dur="500" fill="hold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7" dur="500" fill="hold"/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9" dur="500" fill="hold"/>
                                        <p:tgtEl>
                                          <p:spTgt spid="1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0" dur="500" fill="hold"/>
                                        <p:tgtEl>
                                          <p:spTgt spid="1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1" dur="500" fill="hold"/>
                                        <p:tgtEl>
                                          <p:spTgt spid="1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2" dur="500" fill="hold"/>
                                        <p:tgtEl>
                                          <p:spTgt spid="1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4" dur="500" fill="hold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5" dur="500" fill="hold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6" dur="500" fill="hold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7" dur="500" fill="hold"/>
                                        <p:tgtEl>
                                          <p:spTgt spid="1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9" dur="500" fill="hold"/>
                                        <p:tgtEl>
                                          <p:spTgt spid="1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0" dur="500" fill="hold"/>
                                        <p:tgtEl>
                                          <p:spTgt spid="1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1" dur="500" fill="hold"/>
                                        <p:tgtEl>
                                          <p:spTgt spid="1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2" dur="500" fill="hold"/>
                                        <p:tgtEl>
                                          <p:spTgt spid="1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4" dur="500" fill="hold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5" dur="500" fill="hold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6" dur="500" fill="hold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7" dur="500" fill="hold"/>
                                        <p:tgtEl>
                                          <p:spTgt spid="1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9" dur="500" fill="hold"/>
                                        <p:tgtEl>
                                          <p:spTgt spid="1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0" dur="500" fill="hold"/>
                                        <p:tgtEl>
                                          <p:spTgt spid="1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1" dur="500" fill="hold"/>
                                        <p:tgtEl>
                                          <p:spTgt spid="1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2" dur="500" fill="hold"/>
                                        <p:tgtEl>
                                          <p:spTgt spid="1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4" dur="500" fill="hold"/>
                                        <p:tgtEl>
                                          <p:spTgt spid="1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5" dur="500" fill="hold"/>
                                        <p:tgtEl>
                                          <p:spTgt spid="1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6" dur="500" fill="hold"/>
                                        <p:tgtEl>
                                          <p:spTgt spid="1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7" dur="500" fill="hold"/>
                                        <p:tgtEl>
                                          <p:spTgt spid="1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9" dur="500" fill="hold"/>
                                        <p:tgtEl>
                                          <p:spTgt spid="1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0" dur="500" fill="hold"/>
                                        <p:tgtEl>
                                          <p:spTgt spid="1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1" dur="500" fill="hold"/>
                                        <p:tgtEl>
                                          <p:spTgt spid="1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2" dur="500" fill="hold"/>
                                        <p:tgtEl>
                                          <p:spTgt spid="1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4" dur="500" fill="hold"/>
                                        <p:tgtEl>
                                          <p:spTgt spid="1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5" dur="500" fill="hold"/>
                                        <p:tgtEl>
                                          <p:spTgt spid="1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6" dur="500" fill="hold"/>
                                        <p:tgtEl>
                                          <p:spTgt spid="1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7" dur="500" fill="hold"/>
                                        <p:tgtEl>
                                          <p:spTgt spid="1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9" dur="500" fill="hold"/>
                                        <p:tgtEl>
                                          <p:spTgt spid="1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0" dur="500" fill="hold"/>
                                        <p:tgtEl>
                                          <p:spTgt spid="1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1" dur="500" fill="hold"/>
                                        <p:tgtEl>
                                          <p:spTgt spid="1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2" dur="500" fill="hold"/>
                                        <p:tgtEl>
                                          <p:spTgt spid="1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4" dur="500" fill="hold"/>
                                        <p:tgtEl>
                                          <p:spTgt spid="1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5" dur="500" fill="hold"/>
                                        <p:tgtEl>
                                          <p:spTgt spid="1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6" dur="500" fill="hold"/>
                                        <p:tgtEl>
                                          <p:spTgt spid="1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7" dur="500" fill="hold"/>
                                        <p:tgtEl>
                                          <p:spTgt spid="1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9" dur="500" fill="hold"/>
                                        <p:tgtEl>
                                          <p:spTgt spid="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0" dur="500" fill="hold"/>
                                        <p:tgtEl>
                                          <p:spTgt spid="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1" dur="500" fill="hold"/>
                                        <p:tgtEl>
                                          <p:spTgt spid="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62" dur="500" fill="hold"/>
                                        <p:tgtEl>
                                          <p:spTgt spid="1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4" dur="500" fill="hold"/>
                                        <p:tgtEl>
                                          <p:spTgt spid="1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5" dur="500" fill="hold"/>
                                        <p:tgtEl>
                                          <p:spTgt spid="1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6" dur="500" fill="hold"/>
                                        <p:tgtEl>
                                          <p:spTgt spid="1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67" dur="500" fill="hold"/>
                                        <p:tgtEl>
                                          <p:spTgt spid="1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9" dur="500" fill="hold"/>
                                        <p:tgtEl>
                                          <p:spTgt spid="1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0" dur="500" fill="hold"/>
                                        <p:tgtEl>
                                          <p:spTgt spid="1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1" dur="500" fill="hold"/>
                                        <p:tgtEl>
                                          <p:spTgt spid="1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2" dur="500" fill="hold"/>
                                        <p:tgtEl>
                                          <p:spTgt spid="1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4" dur="500" fill="hold"/>
                                        <p:tgtEl>
                                          <p:spTgt spid="1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5" dur="500" fill="hold"/>
                                        <p:tgtEl>
                                          <p:spTgt spid="1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6" dur="500" fill="hold"/>
                                        <p:tgtEl>
                                          <p:spTgt spid="1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77" dur="500" fill="hold"/>
                                        <p:tgtEl>
                                          <p:spTgt spid="1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9" dur="500" fill="hold"/>
                                        <p:tgtEl>
                                          <p:spTgt spid="1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0" dur="500" fill="hold"/>
                                        <p:tgtEl>
                                          <p:spTgt spid="1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1" dur="500" fill="hold"/>
                                        <p:tgtEl>
                                          <p:spTgt spid="1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2" dur="500" fill="hold"/>
                                        <p:tgtEl>
                                          <p:spTgt spid="1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4" dur="500" fill="hold"/>
                                        <p:tgtEl>
                                          <p:spTgt spid="1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5" dur="500" fill="hold"/>
                                        <p:tgtEl>
                                          <p:spTgt spid="1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6" dur="500" fill="hold"/>
                                        <p:tgtEl>
                                          <p:spTgt spid="1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7" dur="500" fill="hold"/>
                                        <p:tgtEl>
                                          <p:spTgt spid="1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9" dur="500" fill="hold"/>
                                        <p:tgtEl>
                                          <p:spTgt spid="1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0" dur="500" fill="hold"/>
                                        <p:tgtEl>
                                          <p:spTgt spid="1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1" dur="500" fill="hold"/>
                                        <p:tgtEl>
                                          <p:spTgt spid="1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2" dur="500" fill="hold"/>
                                        <p:tgtEl>
                                          <p:spTgt spid="1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7" grpId="0" animBg="1"/>
      <p:bldP spid="2" grpId="0"/>
      <p:bldP spid="6" grpId="1" build="allAtOnce"/>
      <p:bldP spid="6" grpId="3" build="allAtOnce"/>
      <p:bldP spid="5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2"/>
          <p:cNvSpPr txBox="1">
            <a:spLocks/>
          </p:cNvSpPr>
          <p:nvPr/>
        </p:nvSpPr>
        <p:spPr>
          <a:xfrm>
            <a:off x="3359151" y="1369784"/>
            <a:ext cx="5321300" cy="3075216"/>
          </a:xfrm>
          <a:prstGeom prst="rect">
            <a:avLst/>
          </a:prstGeom>
        </p:spPr>
        <p:txBody>
          <a:bodyPr lIns="0" tIns="34290" rIns="0" bIns="0" anchor="ctr" anchorCtr="0">
            <a:normAutofit fontScale="62500" lnSpcReduction="20000"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i="0" kern="1200" baseline="0">
                <a:solidFill>
                  <a:schemeClr val="tx1"/>
                </a:solidFill>
                <a:latin typeface="+mn-lt"/>
                <a:ea typeface="+mn-ea"/>
                <a:cs typeface="Myriad Pro" panose="020B0503030403020204" pitchFamily="34" charset="0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Readability</a:t>
            </a:r>
          </a:p>
          <a:p>
            <a:r>
              <a:rPr lang="en-US" dirty="0" smtClean="0"/>
              <a:t>Expressiveness</a:t>
            </a:r>
          </a:p>
          <a:p>
            <a:r>
              <a:rPr lang="en-US" dirty="0" smtClean="0"/>
              <a:t>Fast</a:t>
            </a:r>
            <a:endParaRPr lang="en-US" dirty="0"/>
          </a:p>
          <a:p>
            <a:r>
              <a:rPr lang="en-US" dirty="0" smtClean="0"/>
              <a:t>Testability</a:t>
            </a:r>
          </a:p>
          <a:p>
            <a:r>
              <a:rPr lang="en-US" dirty="0" smtClean="0"/>
              <a:t>Interactive</a:t>
            </a:r>
          </a:p>
          <a:p>
            <a:r>
              <a:rPr lang="en-US" dirty="0" smtClean="0"/>
              <a:t>Fault Tolerant</a:t>
            </a:r>
            <a:endParaRPr lang="en-US" dirty="0"/>
          </a:p>
          <a:p>
            <a:r>
              <a:rPr lang="en-US" dirty="0" smtClean="0"/>
              <a:t>Unify </a:t>
            </a:r>
            <a:r>
              <a:rPr lang="en-US" dirty="0"/>
              <a:t>Big Data</a:t>
            </a:r>
          </a:p>
        </p:txBody>
      </p:sp>
      <p:sp>
        <p:nvSpPr>
          <p:cNvPr id="5" name="Content 1"/>
          <p:cNvSpPr txBox="1">
            <a:spLocks/>
          </p:cNvSpPr>
          <p:nvPr/>
        </p:nvSpPr>
        <p:spPr>
          <a:xfrm>
            <a:off x="988775" y="2034562"/>
            <a:ext cx="1743821" cy="1745660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marL="0" indent="0" algn="ctr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None/>
              <a:defRPr sz="2133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96096" indent="-299165" algn="l" defTabSz="586116" rtl="0" eaLnBrk="1" latinLnBrk="0" hangingPunct="1">
              <a:spcBef>
                <a:spcPts val="488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32970" rIns="65939" bIns="32970" rtlCol="0" anchor="ctr" anchorCtr="0">
            <a:noAutofit/>
          </a:bodyPr>
          <a:lstStyle>
            <a:lvl1pPr algn="ctr" defTabSz="58611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Why Spark?</a:t>
            </a:r>
            <a:endParaRPr lang="en-US" dirty="0"/>
          </a:p>
        </p:txBody>
      </p:sp>
      <p:cxnSp>
        <p:nvCxnSpPr>
          <p:cNvPr id="7" name="Orange Line"/>
          <p:cNvCxnSpPr/>
          <p:nvPr/>
        </p:nvCxnSpPr>
        <p:spPr>
          <a:xfrm>
            <a:off x="3048001" y="1315358"/>
            <a:ext cx="0" cy="312964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19" y="2249470"/>
            <a:ext cx="1744266" cy="9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4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014233" y="1447039"/>
            <a:ext cx="4129767" cy="3172730"/>
          </a:xfrm>
        </p:spPr>
        <p:txBody>
          <a:bodyPr>
            <a:normAutofit/>
          </a:bodyPr>
          <a:lstStyle/>
          <a:p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Streaming</a:t>
            </a:r>
          </a:p>
          <a:p>
            <a:pPr lvl="1"/>
            <a:r>
              <a:rPr lang="en-US" dirty="0" err="1" smtClean="0"/>
              <a:t>MLlib</a:t>
            </a:r>
            <a:r>
              <a:rPr lang="en-US" dirty="0" smtClean="0"/>
              <a:t>/</a:t>
            </a:r>
            <a:r>
              <a:rPr lang="en-US" dirty="0" err="1" smtClean="0"/>
              <a:t>GraphX</a:t>
            </a:r>
            <a:endParaRPr lang="en-US" dirty="0" smtClean="0"/>
          </a:p>
          <a:p>
            <a:r>
              <a:rPr lang="en-US" dirty="0" smtClean="0"/>
              <a:t>Troubleshooting / Optimization</a:t>
            </a:r>
          </a:p>
          <a:p>
            <a:r>
              <a:rPr lang="en-US" dirty="0" smtClean="0"/>
              <a:t>Future of Spark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576944" y="1445910"/>
            <a:ext cx="4129767" cy="31727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97129" indent="-297129" algn="l" defTabSz="586116" rtl="0" eaLnBrk="1" latinLnBrk="0" hangingPunct="1">
              <a:spcBef>
                <a:spcPts val="1025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2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586116" indent="-288987" algn="l" defTabSz="586116" rtl="0" eaLnBrk="1" latinLnBrk="0" hangingPunct="1">
              <a:spcBef>
                <a:spcPts val="67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883243" indent="-286954" algn="l" defTabSz="586116" rtl="0" eaLnBrk="1" latinLnBrk="0" hangingPunct="1">
              <a:spcBef>
                <a:spcPts val="615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096934" indent="-213689" algn="l" defTabSz="586116" rtl="0" eaLnBrk="1" latinLnBrk="0" hangingPunct="1">
              <a:spcBef>
                <a:spcPts val="552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176303" indent="-297129" algn="l" defTabSz="586116" rtl="0" eaLnBrk="1" latinLnBrk="0" hangingPunct="1">
              <a:spcBef>
                <a:spcPts val="488"/>
              </a:spcBef>
              <a:buClrTx/>
              <a:buSzPct val="70000"/>
              <a:buFont typeface="Myriad Pro Light" panose="020B0403030403020204" pitchFamily="34" charset="0"/>
              <a:buChar char="-"/>
              <a:tabLst/>
              <a:defRPr sz="2133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609784" indent="-215723" algn="l" defTabSz="586116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75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869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983" indent="-293058" algn="l" defTabSz="586116" rtl="0" eaLnBrk="1" latinLnBrk="0" hangingPunct="1">
              <a:spcBef>
                <a:spcPct val="20000"/>
              </a:spcBef>
              <a:buFont typeface="Arial"/>
              <a:buChar char="•"/>
              <a:defRPr sz="2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Basics of Spark</a:t>
            </a:r>
          </a:p>
          <a:p>
            <a:r>
              <a:rPr lang="en-US" sz="2000" dirty="0" smtClean="0"/>
              <a:t>Core API</a:t>
            </a:r>
          </a:p>
          <a:p>
            <a:r>
              <a:rPr lang="en-US" sz="2000" dirty="0" smtClean="0"/>
              <a:t>Cluster Managers</a:t>
            </a:r>
          </a:p>
          <a:p>
            <a:r>
              <a:rPr lang="en-US" sz="2000" dirty="0" smtClean="0"/>
              <a:t>Spark Maintenance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5" presetClass="emph" presetSubtype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2" dur="indefinite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ralsight_PowerPoint_April_2015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luralsight_PowerPoint_April_2015.potx" id="{308C820F-72E2-4BD0-92C7-1FBB194156CF}" vid="{BCF23F6F-7B6B-4A18-B595-3368204A1B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Pluralsight_PowerPoint_April_2015</Template>
  <TotalTime>30951</TotalTime>
  <Words>1345</Words>
  <Application>Microsoft Office PowerPoint</Application>
  <PresentationFormat>On-screen Show (16:9)</PresentationFormat>
  <Paragraphs>358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Pluralsight_PowerPoint_April_2015</vt:lpstr>
      <vt:lpstr>Apache Spark Fundamentals</vt:lpstr>
      <vt:lpstr>Me and Spark</vt:lpstr>
      <vt:lpstr>Why?</vt:lpstr>
      <vt:lpstr>PowerPoint Presentation</vt:lpstr>
      <vt:lpstr>Big Data</vt:lpstr>
      <vt:lpstr>Big Data</vt:lpstr>
      <vt:lpstr>Big Data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History of Spark</vt:lpstr>
      <vt:lpstr>databricks == </vt:lpstr>
      <vt:lpstr>Stability</vt:lpstr>
      <vt:lpstr>Stability</vt:lpstr>
      <vt:lpstr>Stability</vt:lpstr>
      <vt:lpstr>Who Is Using Spark?</vt:lpstr>
      <vt:lpstr>PowerPoint Presentation</vt:lpstr>
      <vt:lpstr>Spark Languages</vt:lpstr>
      <vt:lpstr>Spark Languages</vt:lpstr>
      <vt:lpstr>Projects</vt:lpstr>
      <vt:lpstr>Big Data</vt:lpstr>
      <vt:lpstr>Big Data</vt:lpstr>
      <vt:lpstr>Big Data</vt:lpstr>
      <vt:lpstr>Resources</vt:lpstr>
      <vt:lpstr>Resources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Fundamentals</dc:title>
  <dc:creator>Justin</dc:creator>
  <cp:lastModifiedBy>Justin</cp:lastModifiedBy>
  <cp:revision>162</cp:revision>
  <dcterms:created xsi:type="dcterms:W3CDTF">2015-05-20T02:46:25Z</dcterms:created>
  <dcterms:modified xsi:type="dcterms:W3CDTF">2016-01-05T16:40:22Z</dcterms:modified>
</cp:coreProperties>
</file>